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4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 autoAdjust="0"/>
    <p:restoredTop sz="94660"/>
  </p:normalViewPr>
  <p:slideViewPr>
    <p:cSldViewPr>
      <p:cViewPr varScale="1">
        <p:scale>
          <a:sx n="81" d="100"/>
          <a:sy n="81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D85CF1-1FB9-4A2C-B0B4-5998B6E0FDD3}" type="datetimeFigureOut">
              <a:rPr lang="hu-HU" smtClean="0"/>
              <a:pPr/>
              <a:t>2018.11.10.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65B834-46E7-4AF1-8E79-A0715C7BD21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E7v-93OXdAhUGZlAKHYQvAToQjRx6BAgBEAU&amp;url=https://allegro.pl/flaga-wielka-brytania-150x90-cm-anglia-uk-promocja-i5089229352.html&amp;psig=AOvVaw0JtywS_OBJJ7pN9HDpT85-&amp;ust=1538499760493432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jC0MvR4uXdAhUSfFAKHQ9NDI0QjRx6BAgBEAU&amp;url=http://olvasovanevels.gportal.hu/gindex.php?pg=35290013&amp;nid=6765600&amp;psig=AOvVaw1DX6RPGHm1a6iefvpKnY6L&amp;ust=153850142783089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oogle.com/url?sa=i&amp;rct=j&amp;q=&amp;esrc=s&amp;source=images&amp;cd=&amp;cad=rja&amp;uact=8&amp;ved=2ahUKEwj9qtKl4-XdAhWIJlAKHTl5CAQQjRx6BAgBEAU&amp;url=https://szinesfajatek.hu/eeszsegfejleszto_jatekkocka_fejleszto_jatek&amp;psig=AOvVaw07BcKK5SHobS_dNevQM1ek&amp;ust=1538501616036333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google.com/url?sa=i&amp;rct=j&amp;q=&amp;esrc=s&amp;source=images&amp;cd=&amp;cad=rja&amp;uact=8&amp;ved=2ahUKEwiLxZmi6OXdAhWGaVAKHRADCVQQjRx6BAgBEAU&amp;url=http://www.halasmedia.hu/rovatok/a-het-arca/az-igazi-ovoneni&amp;psig=AOvVaw3iiITKkqspWisFenDXCo_z&amp;ust=1538502931241878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www.google.com/url?sa=i&amp;rct=j&amp;q=&amp;esrc=s&amp;source=images&amp;cd=&amp;cad=rja&amp;uact=8&amp;ved=2ahUKEwjNlf3V5-XdAhVJZFAKHQfdBT4QjRx6BAgBEAU&amp;url=http://www.sulinet.hu/oroksegtar/data/telepulesek_ertekei/Kotcse/kotcse_monografiaja/pages/09muvelodestortenet.htm&amp;psig=AOvVaw0KPkGcJnN8FC53iieqwI5_&amp;ust=1538502791331622" TargetMode="External"/><Relationship Id="rId12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2ahUKEwjcoseO5-XdAhXJfFAKHSaXDcEQjRx6BAgBEAU&amp;url=http://picibaba.hu/kisgyerekkel/kezugyesseg/csuhebaba-keszites&amp;psig=AOvVaw3TRYQRRncfbN4A98lA7yzn&amp;ust=1538502641899538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hyperlink" Target="https://www.google.com/url?sa=i&amp;rct=j&amp;q=&amp;esrc=s&amp;source=images&amp;cd=&amp;cad=rja&amp;uact=8&amp;ved=2ahUKEwi4hOCL6OXdAhUQa1AKHVA0CB4QjRx6BAgBEAU&amp;url=http://germanhistorydocs.ghi-dc.org/sub_image.cfm?image_id=2321&amp;language=german&amp;psig=AOvVaw1rffKBsWFOsZl3xObZz6w2&amp;ust=1538502900367778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2.jpeg"/><Relationship Id="rId4" Type="http://schemas.openxmlformats.org/officeDocument/2006/relationships/hyperlink" Target="https://www.google.com/url?sa=i&amp;rct=j&amp;q=&amp;esrc=s&amp;source=images&amp;cd=&amp;cad=rja&amp;uact=8&amp;ved=2ahUKEwisrcCr5-XdAhVFEVAKHVB5AVMQjRx6BAgBEAU&amp;url=https://www.emag.hu/hajas-baba-berenguer-barna-haju-carla-jatekbaba-rozsaszin-viragos-ruhaban-36-cm-30000/pd/DJJ8NDBBM/&amp;psig=AOvVaw2fEXuel5rnqhzf9uMjXGie&amp;ust=1538502698140380" TargetMode="External"/><Relationship Id="rId9" Type="http://schemas.openxmlformats.org/officeDocument/2006/relationships/hyperlink" Target="https://www.google.com/url?sa=i&amp;rct=j&amp;q=&amp;esrc=s&amp;source=images&amp;cd=&amp;cad=rja&amp;uact=8&amp;ved=2ahUKEwiQ_aXk5-XdAhULaFAKHWO-AlcQjRx6BAgBEAU&amp;url=http://www.csepregiovoda.hu/fotogaleria/2011/ovodai-csoportkepek.html&amp;psig=AOvVaw331JYmFtp56yQJdpErUQfH&amp;ust=1538502819549498" TargetMode="External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dolanyi.hu/nevelestortenet/?act=menu_tart&amp;rovat_mod=archiv&amp;eid=35&amp;rid=2&amp;id=27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1" y="6309320"/>
            <a:ext cx="5073375" cy="882119"/>
          </a:xfrm>
        </p:spPr>
        <p:txBody>
          <a:bodyPr/>
          <a:lstStyle/>
          <a:p>
            <a:r>
              <a:rPr lang="hu-HU" dirty="0" smtClean="0"/>
              <a:t>Készítette: Felszeghy Csanád 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44408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hu-HU" dirty="0" smtClean="0"/>
              <a:t>Óvodatörténeti kiállítás Martonvásáron</a:t>
            </a:r>
            <a:endParaRPr lang="hu-HU" dirty="0"/>
          </a:p>
        </p:txBody>
      </p:sp>
      <p:pic>
        <p:nvPicPr>
          <p:cNvPr id="4" name="Picture 2" descr="C:\Users\kukor\Desktop\Csanád\Képek(ovimúzeum)\42987170_103827537227239_873856322376826880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204864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2039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536504" cy="114300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Az első óvodák: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07503" y="1014039"/>
            <a:ext cx="5622757" cy="58052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Az első óvodák Angliában nyíltak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Tanították </a:t>
            </a:r>
            <a:r>
              <a:rPr lang="hu-HU" dirty="0"/>
              <a:t>a gyermekeket ezekben a </a:t>
            </a:r>
            <a:r>
              <a:rPr lang="hu-HU" dirty="0" smtClean="0"/>
              <a:t>„</a:t>
            </a:r>
            <a:r>
              <a:rPr lang="hu-HU" dirty="0" err="1" smtClean="0"/>
              <a:t>kisdedóvokban</a:t>
            </a:r>
            <a:r>
              <a:rPr lang="hu-HU" dirty="0" smtClean="0"/>
              <a:t>”, </a:t>
            </a:r>
            <a:r>
              <a:rPr lang="hu-HU" dirty="0"/>
              <a:t>kortól függetlenül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A mellékhelyiség az óvodaépületen kívül volt, ezért télen a gyermekeknek ki kellett mennie, ami miatt könnyen megbetegedtek. Ezért találták ki ezt a „pottyantós padot” az épületen belül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Kézzel készített játékok</a:t>
            </a:r>
          </a:p>
          <a:p>
            <a:pPr marL="365760" lvl="1" indent="0">
              <a:buNone/>
            </a:pPr>
            <a:r>
              <a:rPr lang="hu-HU" dirty="0" smtClean="0"/>
              <a:t>  voltak a jellemzőek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51" name="Picture 3" descr="C:\Users\kukor\Desktop\Csanád\Képek(ovimúzeum)\42987756_541178229676678_7757326590073110528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48" t="1904" r="32577" b="69935"/>
          <a:stretch/>
        </p:blipFill>
        <p:spPr bwMode="auto">
          <a:xfrm>
            <a:off x="5552041" y="2519772"/>
            <a:ext cx="2815901" cy="139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apcsolódó ké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8625" b="86533" l="6982" r="94144">
                        <a14:foregroundMark x1="9234" y1="40688" x2="13739" y2="83381"/>
                        <a14:foregroundMark x1="14189" y1="81948" x2="90541" y2="79083"/>
                        <a14:foregroundMark x1="91667" y1="79943" x2="89414" y2="36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711" y="328489"/>
            <a:ext cx="2232248" cy="217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ukor\Desktop\Csanád\Képek(ovimúzeum)\43074474_328585401248120_239751409539481600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751705" cy="139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12353"/>
            <a:ext cx="2088232" cy="118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7537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556792" y="188640"/>
            <a:ext cx="6912768" cy="95436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Óvodák ma: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51520" y="1562670"/>
            <a:ext cx="6293296" cy="4817542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Ma az ovisok többnyire különböző csoportokban vannak beosztva, korosztály szerint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Akár háromszor is kaphatnak enni egy nap (tízórai, ebéd, uzsonna)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Rengeteg korszerű játék áll a rendelkezésre (Például fejlesztő játékok)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5004048" y="2492896"/>
            <a:ext cx="187220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Kiscsoport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5724128" y="1662127"/>
            <a:ext cx="266429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Középsőcsoport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6479704" y="764704"/>
            <a:ext cx="266429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Nagycsoport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6804248" y="2348880"/>
            <a:ext cx="2520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7596209" y="1367102"/>
            <a:ext cx="143762" cy="196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Kapcsolódó ké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060" y="3122538"/>
            <a:ext cx="2475981" cy="15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3995936" y="4880436"/>
            <a:ext cx="4739306" cy="1556791"/>
            <a:chOff x="3583445" y="4941168"/>
            <a:chExt cx="5405654" cy="156520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317" y="4941168"/>
              <a:ext cx="2785782" cy="155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Képtalálat a következőre: „fejlesztő játékok”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445" y="4949583"/>
              <a:ext cx="2619872" cy="1556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20499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143000"/>
          </a:xfrm>
        </p:spPr>
        <p:txBody>
          <a:bodyPr/>
          <a:lstStyle/>
          <a:p>
            <a:pPr marL="0" indent="0" algn="l">
              <a:buNone/>
            </a:pPr>
            <a:r>
              <a:rPr lang="hu-HU" sz="4000" dirty="0" smtClean="0"/>
              <a:t>A múlt összehasonlítása a </a:t>
            </a:r>
            <a:r>
              <a:rPr lang="hu-HU" sz="4000" dirty="0" smtClean="0"/>
              <a:t>jelennel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6400800" cy="5472608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Régen főleg férfi nevelők voltak, ma már inkább a hölgy pedagógusok jellemzőek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Kezdetben a képeken nem mosolyogtak a gyermekek az oviban, ma már igen (életkörülmények fejlődése)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b="1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Játékok, eszközök rohamos fejlődése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5122" name="Picture 2" descr="Képtalálat a következőre: „kukoricacsuhé baba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éptalálat a következőre: „játékbaba”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986" y="4293096"/>
            <a:ext cx="2262014" cy="22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éptalálat a következőre: „óvoda csoportfotók régen”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482" y="3946619"/>
            <a:ext cx="1995339" cy="13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éptalálat a következőre: „óvoda csoportfotók”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838352"/>
            <a:ext cx="1947130" cy="14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nyíllal 6"/>
          <p:cNvCxnSpPr/>
          <p:nvPr/>
        </p:nvCxnSpPr>
        <p:spPr>
          <a:xfrm>
            <a:off x="2483768" y="465313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10" descr="Képtalálat a következőre: „friedrich fröbel”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0657" y="1124744"/>
            <a:ext cx="1485639" cy="21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apcsolódó kép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15" r="25833"/>
          <a:stretch/>
        </p:blipFill>
        <p:spPr bwMode="auto">
          <a:xfrm>
            <a:off x="7308304" y="1844824"/>
            <a:ext cx="1320940" cy="19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21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392488" cy="1143000"/>
          </a:xfrm>
        </p:spPr>
        <p:txBody>
          <a:bodyPr/>
          <a:lstStyle/>
          <a:p>
            <a:pPr marL="0" indent="0">
              <a:buNone/>
            </a:pPr>
            <a:r>
              <a:rPr lang="hu-HU" b="0" dirty="0">
                <a:effectLst/>
              </a:rPr>
              <a:t>Brunszvik </a:t>
            </a:r>
            <a:r>
              <a:rPr lang="hu-HU" b="0" dirty="0" smtClean="0">
                <a:effectLst/>
              </a:rPr>
              <a:t>Teréz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7920880" cy="50405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Első óvodát ő nyitotta meg Magyarországon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 smtClean="0"/>
              <a:t>fő célja az volt, hogy ne csavarogjanak a kisgyermekek ameddig a szüleik dolgoznak, illetve hogy jó neveltetetésben részesüljenek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Az első intézménye „láncreakciót” indított be, sorra nyíltak a </a:t>
            </a:r>
            <a:r>
              <a:rPr lang="hu-HU" dirty="0" smtClean="0"/>
              <a:t>„</a:t>
            </a:r>
            <a:r>
              <a:rPr lang="hu-HU" dirty="0" err="1" smtClean="0"/>
              <a:t>kisdedóvok</a:t>
            </a:r>
            <a:r>
              <a:rPr lang="hu-HU" dirty="0" smtClean="0"/>
              <a:t>” </a:t>
            </a:r>
            <a:r>
              <a:rPr lang="hu-HU" dirty="0" smtClean="0"/>
              <a:t>Magyarországon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Kezdetben oktatás folyt német nyelven, még maga Teréz is oktatta a gyermekeket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1026" name="Picture 2" descr="C:\Users\kukor\Desktop\Csanád\Képek(ovimúzeum)\43057945_1092581894238072_880337382929334272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240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4824535" cy="954360"/>
          </a:xfrm>
        </p:spPr>
        <p:txBody>
          <a:bodyPr/>
          <a:lstStyle/>
          <a:p>
            <a:pPr marL="0" indent="0" algn="l">
              <a:buNone/>
            </a:pPr>
            <a:r>
              <a:rPr lang="hu-HU" sz="4000" b="0" dirty="0" err="1">
                <a:effectLst/>
              </a:rPr>
              <a:t>Friderich</a:t>
            </a:r>
            <a:r>
              <a:rPr lang="hu-HU" sz="4000" b="0" dirty="0">
                <a:effectLst/>
              </a:rPr>
              <a:t> </a:t>
            </a:r>
            <a:r>
              <a:rPr lang="hu-HU" sz="4000" b="0" dirty="0" err="1" smtClean="0">
                <a:effectLst/>
              </a:rPr>
              <a:t>Fröbel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395536" y="1143000"/>
            <a:ext cx="8136904" cy="5310336"/>
          </a:xfrm>
        </p:spPr>
        <p:txBody>
          <a:bodyPr>
            <a:normAutofit/>
          </a:bodyPr>
          <a:lstStyle/>
          <a:p>
            <a:pPr lvl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1837-ben nyitotta meg első németországi </a:t>
            </a:r>
            <a:endParaRPr lang="hu-HU" dirty="0" smtClean="0"/>
          </a:p>
          <a:p>
            <a:pPr lvl="1">
              <a:spcAft>
                <a:spcPts val="0"/>
              </a:spcAft>
              <a:buClrTx/>
              <a:buNone/>
            </a:pPr>
            <a:r>
              <a:rPr lang="hu-HU" dirty="0" smtClean="0"/>
              <a:t>   „</a:t>
            </a:r>
            <a:r>
              <a:rPr lang="hu-HU" dirty="0"/>
              <a:t>játszó és elfoglaló </a:t>
            </a:r>
            <a:r>
              <a:rPr lang="hu-HU" dirty="0" smtClean="0"/>
              <a:t>intézményét” </a:t>
            </a:r>
          </a:p>
          <a:p>
            <a:pPr lvl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Friedrich volt az első, aki </a:t>
            </a:r>
            <a:r>
              <a:rPr lang="hu-HU" dirty="0"/>
              <a:t>felismerte a </a:t>
            </a:r>
            <a:r>
              <a:rPr lang="hu-HU" dirty="0" smtClean="0"/>
              <a:t>játéknak</a:t>
            </a:r>
          </a:p>
          <a:p>
            <a:pPr lvl="1">
              <a:spcAft>
                <a:spcPts val="0"/>
              </a:spcAft>
              <a:buClrTx/>
              <a:buNone/>
            </a:pPr>
            <a:r>
              <a:rPr lang="hu-HU" dirty="0" smtClean="0"/>
              <a:t>  </a:t>
            </a:r>
            <a:r>
              <a:rPr lang="hu-HU" dirty="0"/>
              <a:t>az egyén személyiségfejlődésében </a:t>
            </a:r>
            <a:r>
              <a:rPr lang="hu-HU" dirty="0" smtClean="0"/>
              <a:t>játszott</a:t>
            </a:r>
          </a:p>
          <a:p>
            <a:pPr lvl="1">
              <a:spcAft>
                <a:spcPts val="0"/>
              </a:spcAft>
              <a:buClrTx/>
              <a:buNone/>
            </a:pPr>
            <a:r>
              <a:rPr lang="hu-HU" dirty="0" smtClean="0"/>
              <a:t>  óriási </a:t>
            </a:r>
            <a:r>
              <a:rPr lang="hu-HU" dirty="0" smtClean="0"/>
              <a:t>szerepét </a:t>
            </a:r>
          </a:p>
          <a:p>
            <a:pPr lvl="1">
              <a:spcAft>
                <a:spcPts val="0"/>
              </a:spcAft>
              <a:buClrTx/>
              <a:buNone/>
            </a:pPr>
            <a:endParaRPr lang="hu-HU" dirty="0" smtClean="0"/>
          </a:p>
          <a:p>
            <a:pPr lvl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Kiemelte </a:t>
            </a:r>
            <a:r>
              <a:rPr lang="hu-HU" dirty="0"/>
              <a:t>a nevelők fejlődésben játszott szerepét, a játék munkára nevelő </a:t>
            </a:r>
            <a:r>
              <a:rPr lang="hu-HU" dirty="0" smtClean="0"/>
              <a:t>hatását</a:t>
            </a:r>
          </a:p>
          <a:p>
            <a:pPr lvl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világ felfedezése a gyermek részéről alkotó folyamatok során történik; ezek a beszéd, a </a:t>
            </a:r>
            <a:r>
              <a:rPr lang="hu-HU" i="1" dirty="0"/>
              <a:t>játék </a:t>
            </a:r>
            <a:r>
              <a:rPr lang="hu-HU" dirty="0"/>
              <a:t>és az </a:t>
            </a:r>
            <a:r>
              <a:rPr lang="hu-HU" dirty="0" smtClean="0"/>
              <a:t>elképzelés</a:t>
            </a:r>
          </a:p>
          <a:p>
            <a:pPr lvl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hu-HU" dirty="0" smtClean="0"/>
              <a:t>Pedagógiájának </a:t>
            </a:r>
            <a:r>
              <a:rPr lang="hu-HU" dirty="0"/>
              <a:t>hatása a mai óvodai gyakorlatban is jelen </a:t>
            </a:r>
            <a:r>
              <a:rPr lang="hu-HU" dirty="0" smtClean="0"/>
              <a:t>van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2050" name="Picture 2" descr="C:\Users\kukor\Desktop\Csanád\Képek(ovimúzeum)\42891245_639528619778183_3504121103633088512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21" t="18258" r="19495" b="30833"/>
          <a:stretch/>
        </p:blipFill>
        <p:spPr bwMode="auto">
          <a:xfrm>
            <a:off x="6588224" y="332656"/>
            <a:ext cx="239521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165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136904" cy="144016"/>
          </a:xfrm>
        </p:spPr>
        <p:txBody>
          <a:bodyPr/>
          <a:lstStyle/>
          <a:p>
            <a:pPr marL="0" indent="0" algn="ctr">
              <a:buNone/>
            </a:pPr>
            <a:r>
              <a:rPr lang="hu-HU" sz="4000" dirty="0" smtClean="0"/>
              <a:t>Köszönöm a Figyelmet!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3568" y="3645024"/>
            <a:ext cx="7560840" cy="25922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u-HU" dirty="0" smtClean="0"/>
              <a:t>Szakirodalom:</a:t>
            </a:r>
            <a:r>
              <a:rPr lang="hu-HU" dirty="0"/>
              <a:t>Habók Anita (2007): Friedrich </a:t>
            </a:r>
            <a:r>
              <a:rPr lang="hu-HU" dirty="0" err="1"/>
              <a:t>Fröbel</a:t>
            </a:r>
            <a:r>
              <a:rPr lang="hu-HU" dirty="0"/>
              <a:t> romantikus gyermekképe. </a:t>
            </a:r>
            <a:r>
              <a:rPr lang="hu-HU" i="1" dirty="0"/>
              <a:t>Neveléstörténet</a:t>
            </a:r>
            <a:r>
              <a:rPr lang="hu-HU" dirty="0"/>
              <a:t>,1-2</a:t>
            </a:r>
            <a:r>
              <a:rPr lang="hu-HU" dirty="0" smtClean="0"/>
              <a:t>.</a:t>
            </a:r>
          </a:p>
          <a:p>
            <a:pPr marL="45720" indent="0" algn="ctr">
              <a:buNone/>
            </a:pPr>
            <a:r>
              <a:rPr lang="hu-HU" dirty="0" smtClean="0"/>
              <a:t>Elérhető ezen a linken: </a:t>
            </a:r>
          </a:p>
          <a:p>
            <a:pPr marL="45720" indent="0" algn="ctr">
              <a:buNone/>
            </a:pPr>
            <a:r>
              <a:rPr lang="hu-HU" dirty="0">
                <a:hlinkClick r:id="rId2"/>
              </a:rPr>
              <a:t>http://www.kodolanyi.hu/nevelestortenet/?act=menu_tart&amp;rovat_mod=archiv&amp;eid=35&amp;rid=2&amp;id=274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75934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bulencia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urbulenci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ulenci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</TotalTime>
  <Words>303</Words>
  <Application>Microsoft Office PowerPoint</Application>
  <PresentationFormat>Diavetítés a képernyőre (4:3 oldalarány)</PresentationFormat>
  <Paragraphs>59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Turbulencia</vt:lpstr>
      <vt:lpstr>Óvodatörténeti kiállítás Martonvásáron</vt:lpstr>
      <vt:lpstr>Az első óvodák:</vt:lpstr>
      <vt:lpstr>Óvodák ma:</vt:lpstr>
      <vt:lpstr>A múlt összehasonlítása a jelennel</vt:lpstr>
      <vt:lpstr>Brunszvik Teréz</vt:lpstr>
      <vt:lpstr>Friderich Fröbel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Óvodatörténeti kiállítás Martonvásáron</dc:title>
  <dc:creator>kukorildiko7@gmail.com</dc:creator>
  <cp:lastModifiedBy>Ivides</cp:lastModifiedBy>
  <cp:revision>20</cp:revision>
  <dcterms:created xsi:type="dcterms:W3CDTF">2018-10-01T15:58:36Z</dcterms:created>
  <dcterms:modified xsi:type="dcterms:W3CDTF">2018-11-10T17:41:03Z</dcterms:modified>
</cp:coreProperties>
</file>