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6"/>
  </p:notesMasterIdLst>
  <p:sldIdLst>
    <p:sldId id="256" r:id="rId2"/>
    <p:sldId id="332" r:id="rId3"/>
    <p:sldId id="370" r:id="rId4"/>
    <p:sldId id="375" r:id="rId5"/>
    <p:sldId id="374" r:id="rId6"/>
    <p:sldId id="369" r:id="rId7"/>
    <p:sldId id="367" r:id="rId8"/>
    <p:sldId id="368" r:id="rId9"/>
    <p:sldId id="371" r:id="rId10"/>
    <p:sldId id="377" r:id="rId11"/>
    <p:sldId id="378" r:id="rId12"/>
    <p:sldId id="372" r:id="rId13"/>
    <p:sldId id="380" r:id="rId14"/>
    <p:sldId id="379" r:id="rId15"/>
    <p:sldId id="381" r:id="rId16"/>
    <p:sldId id="382" r:id="rId17"/>
    <p:sldId id="384" r:id="rId18"/>
    <p:sldId id="383" r:id="rId19"/>
    <p:sldId id="385" r:id="rId20"/>
    <p:sldId id="365" r:id="rId21"/>
    <p:sldId id="334" r:id="rId22"/>
    <p:sldId id="338" r:id="rId23"/>
    <p:sldId id="347" r:id="rId24"/>
    <p:sldId id="348" r:id="rId25"/>
    <p:sldId id="349" r:id="rId26"/>
    <p:sldId id="351" r:id="rId27"/>
    <p:sldId id="353" r:id="rId28"/>
    <p:sldId id="354" r:id="rId29"/>
    <p:sldId id="356" r:id="rId30"/>
    <p:sldId id="359" r:id="rId31"/>
    <p:sldId id="361" r:id="rId32"/>
    <p:sldId id="362" r:id="rId33"/>
    <p:sldId id="386" r:id="rId34"/>
    <p:sldId id="328" r:id="rId3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62" autoAdjust="0"/>
    <p:restoredTop sz="92636" autoAdjust="0"/>
  </p:normalViewPr>
  <p:slideViewPr>
    <p:cSldViewPr snapToGrid="0">
      <p:cViewPr varScale="1">
        <p:scale>
          <a:sx n="51" d="100"/>
          <a:sy n="51" d="100"/>
        </p:scale>
        <p:origin x="59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2" d="100"/>
          <a:sy n="42" d="100"/>
        </p:scale>
        <p:origin x="2328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6C23F-1563-4F51-A8CA-96E6F573E618}" type="datetimeFigureOut">
              <a:rPr lang="hu-HU" smtClean="0"/>
              <a:t>2018.11.09.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6F2DE-DD5F-49F6-ABE1-35C92050598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1513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6F2DE-DD5F-49F6-ABE1-35C920505982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0219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4F249-A765-49A6-9A9A-1D263F2D1626}" type="datetime1">
              <a:rPr lang="hu-HU" smtClean="0"/>
              <a:t>2018.11.09.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AA9F-8F4F-476C-B56C-8C9A7B267C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2273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CF9F-45F8-4F15-881B-42E33ED78C0E}" type="datetime1">
              <a:rPr lang="hu-HU" smtClean="0"/>
              <a:t>2018.11.09.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AA9F-8F4F-476C-B56C-8C9A7B267C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285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7957-35B5-4C17-B19C-EDC3D3DC0DEC}" type="datetime1">
              <a:rPr lang="hu-HU" smtClean="0"/>
              <a:t>2018.11.09.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AA9F-8F4F-476C-B56C-8C9A7B267C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173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7619-AEA4-4104-91C0-71C8B8FBFC74}" type="datetime1">
              <a:rPr lang="hu-HU" smtClean="0"/>
              <a:t>2018.11.09.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AA9F-8F4F-476C-B56C-8C9A7B267C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180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4F89-1E15-4EB5-A28D-D2D27D0207C6}" type="datetime1">
              <a:rPr lang="hu-HU" smtClean="0"/>
              <a:t>2018.11.09.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AA9F-8F4F-476C-B56C-8C9A7B267C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7163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ECF9-B52B-4CCA-9FB4-286CE43585F8}" type="datetime1">
              <a:rPr lang="hu-HU" smtClean="0"/>
              <a:t>2018.11.09.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AA9F-8F4F-476C-B56C-8C9A7B267C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3934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B4D7F-E1C5-49E6-8B1D-46AB06B36336}" type="datetime1">
              <a:rPr lang="hu-HU" smtClean="0"/>
              <a:t>2018.11.09.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AA9F-8F4F-476C-B56C-8C9A7B267C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45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DC78-F082-4DB4-93A3-00FF4B84B157}" type="datetime1">
              <a:rPr lang="hu-HU" smtClean="0"/>
              <a:t>2018.11.09.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AA9F-8F4F-476C-B56C-8C9A7B267C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7264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BF68-2008-4E89-A67D-4AA1B2062815}" type="datetime1">
              <a:rPr lang="hu-HU" smtClean="0"/>
              <a:t>2018.11.09.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AA9F-8F4F-476C-B56C-8C9A7B267C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444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952E7-1C32-4DF0-83AA-B71DC32B5B5A}" type="datetime1">
              <a:rPr lang="hu-HU" smtClean="0"/>
              <a:t>2018.11.09.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AA9F-8F4F-476C-B56C-8C9A7B267C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5142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6D2F-2919-4542-AD5C-F11265D77299}" type="datetime1">
              <a:rPr lang="hu-HU" smtClean="0"/>
              <a:t>2018.11.09.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AA9F-8F4F-476C-B56C-8C9A7B267C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266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83161-D501-4B43-B1EA-FD04B85077FB}" type="datetime1">
              <a:rPr lang="hu-HU" smtClean="0"/>
              <a:t>2018.11.09.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8AA9F-8F4F-476C-B56C-8C9A7B267C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685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lvi.hu/felveteli/jelentkezes/felveteli_tajekoztato/FFT_2019K/2_pontszamitas/21_alap_osztatlan/212_erettsegi_pontok" TargetMode="External"/><Relationship Id="rId2" Type="http://schemas.openxmlformats.org/officeDocument/2006/relationships/hyperlink" Target="https://www.felvi.hu/felveteli/jelentkezes/felveteli_tajekoztato/FFT_2019K/2_pontszamitas/21_alap_osztatlan/211_tanulmanyi_ponto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elvi.hu/felveteli/jelentkezes/felveteli_tajekoztato/FFT_2019K/2_pontszamitas/23_tobbletpontok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fession.hu/allasok" TargetMode="External"/><Relationship Id="rId2" Type="http://schemas.openxmlformats.org/officeDocument/2006/relationships/hyperlink" Target="https://www.vatera.hu/alla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u.jobrapido.com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ulinet.hu/" TargetMode="External"/><Relationship Id="rId3" Type="http://schemas.openxmlformats.org/officeDocument/2006/relationships/hyperlink" Target="https://ec.europa.eu/epale/hu" TargetMode="External"/><Relationship Id="rId7" Type="http://schemas.openxmlformats.org/officeDocument/2006/relationships/hyperlink" Target="http://www.nive.hu/" TargetMode="External"/><Relationship Id="rId2" Type="http://schemas.openxmlformats.org/officeDocument/2006/relationships/hyperlink" Target="http://www.palyaorientacio.munka.h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ktatas.hu/" TargetMode="External"/><Relationship Id="rId5" Type="http://schemas.openxmlformats.org/officeDocument/2006/relationships/hyperlink" Target="http://eletpalya.munka.hu/" TargetMode="External"/><Relationship Id="rId4" Type="http://schemas.openxmlformats.org/officeDocument/2006/relationships/hyperlink" Target="http://www.npk.hu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alyaorientacio.munka.hu/altalanos/kerdoiv" TargetMode="External"/><Relationship Id="rId2" Type="http://schemas.openxmlformats.org/officeDocument/2006/relationships/hyperlink" Target="http://eletpalya.munka.hu/kerdoive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alyanet.hu/index.php?heading_id=2" TargetMode="External"/><Relationship Id="rId4" Type="http://schemas.openxmlformats.org/officeDocument/2006/relationships/hyperlink" Target="https://www.felvi.hu/felveteli/teszt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feor.munka.hu/" TargetMode="External"/><Relationship Id="rId2" Type="http://schemas.openxmlformats.org/officeDocument/2006/relationships/hyperlink" Target="http://www.ksh.hu/feor_men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hetseg.hu/interjuk/palyavalasztas-helyett-eletpalya-epite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alyaorientacio.munka.hu/szakemberek/foglalkozas/jatek" TargetMode="External"/><Relationship Id="rId2" Type="http://schemas.openxmlformats.org/officeDocument/2006/relationships/hyperlink" Target="https://palyaorientacio.munka.hu/szakemberek/keresok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vmp.munka.hu/" TargetMode="External"/><Relationship Id="rId2" Type="http://schemas.openxmlformats.org/officeDocument/2006/relationships/hyperlink" Target="https://nfsz.munka.hu/Lapok/Default.aspx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eures/public/hu/homepage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amalk-szalezi.hu/portfolio-category/muveszeti-kepzesek/" TargetMode="External"/><Relationship Id="rId2" Type="http://schemas.openxmlformats.org/officeDocument/2006/relationships/hyperlink" Target="http://www.szamalk-szalezi.hu/portfolio-category/informatikai-kepzesek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amalk-szalezi.hu/portfolio-category/nappali-kepzes/" TargetMode="External"/><Relationship Id="rId2" Type="http://schemas.openxmlformats.org/officeDocument/2006/relationships/hyperlink" Target="http://www.szamalk-szalezi.hu/portfolio-category/gazdasagi-ugyviteli-kepzesek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zamalk-szalezi.hu/portfolio-category/human-kepzesek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89154" y="1157951"/>
            <a:ext cx="10064646" cy="1986237"/>
          </a:xfrm>
        </p:spPr>
        <p:txBody>
          <a:bodyPr>
            <a:noAutofit/>
          </a:bodyPr>
          <a:lstStyle/>
          <a:p>
            <a:r>
              <a:rPr lang="hu-HU" sz="4000" b="1" dirty="0"/>
              <a:t>OKJ bizonyítvánnyal a munkaerőpiacon</a:t>
            </a:r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282846"/>
            <a:ext cx="9144000" cy="1974954"/>
          </a:xfrm>
        </p:spPr>
        <p:txBody>
          <a:bodyPr>
            <a:normAutofit/>
          </a:bodyPr>
          <a:lstStyle/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Modláné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Görgényi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Ildikó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2018.11.10.</a:t>
            </a: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AA9F-8F4F-476C-B56C-8C9A7B267C19}" type="slidenum">
              <a:rPr lang="hu-HU" smtClean="0"/>
              <a:t>1</a:t>
            </a:fld>
            <a:endParaRPr lang="hu-HU"/>
          </a:p>
        </p:txBody>
      </p:sp>
      <p:pic>
        <p:nvPicPr>
          <p:cNvPr id="9" name="Kép 8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87195" cy="152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77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26600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OKJ bizonyítvány értéke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felsőoktatásban (pontbeszámítás, szakmai gyakorlati tudás hasznossága a felsőoktatási tanulmányok során)</a:t>
            </a:r>
            <a:b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b="1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AA9F-8F4F-476C-B56C-8C9A7B267C19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7699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Felsőoktatási pontszám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/>
              <a:t> </a:t>
            </a:r>
            <a:endParaRPr lang="hu-HU" dirty="0"/>
          </a:p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Alap- és osztatlan mesterképzés, valamint felsőoktatási szakképzés esetén a felvételi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összpontszámot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400+100 pontos pontszámítási rendszerben kell kiszámítani.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pontszámítás alapját 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 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tanulmányi pontok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(maximum 200 pont),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 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érettségi pontok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(maximum 200 pont), valamint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 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többletpontok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(maximum 100 pont)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képezik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AA9F-8F4F-476C-B56C-8C9A7B267C19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7075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Pontszám beszámítás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1993 után szerzett, az Országos Képzési Jegyzékben szereplő emelt szintű vagy felsőfokú szakképesítésért,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/>
              <a:t>hatályos jogszabályok szerint </a:t>
            </a:r>
            <a:r>
              <a:rPr lang="hu-HU" b="1" dirty="0"/>
              <a:t>szakiránynak megfelelő továbbtanulás esetén 32 pont.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AA9F-8F4F-476C-B56C-8C9A7B267C19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1487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" y="365125"/>
            <a:ext cx="12022111" cy="557098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https</a:t>
            </a:r>
            <a:r>
              <a:rPr lang="hu-HU" dirty="0"/>
              <a:t>://www.felvi.hu/felveteli/jelentkezes/felveteli_tajekoztato/FFT_2019K/8_tablazatok</a:t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6.sz </a:t>
            </a:r>
            <a:r>
              <a:rPr lang="hu-HU" dirty="0"/>
              <a:t>táblázat SZAKIRÁNYÚ TOVÁBBTANULÁS MEGHATÁROZÁSA FELVÉTELI PONTSZÁMÍTÁS </a:t>
            </a:r>
            <a:r>
              <a:rPr lang="hu-HU" dirty="0" smtClean="0"/>
              <a:t>SZEMPONTJÁBÓL</a:t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A következő táblázat a Szalézi Szakgimnázium szakképesítéseire vonatkozik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AA9F-8F4F-476C-B56C-8C9A7B267C19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7277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AA9F-8F4F-476C-B56C-8C9A7B267C19}" type="slidenum">
              <a:rPr lang="hu-HU" smtClean="0"/>
              <a:t>14</a:t>
            </a:fld>
            <a:endParaRPr lang="hu-HU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544311"/>
              </p:ext>
            </p:extLst>
          </p:nvPr>
        </p:nvGraphicFramePr>
        <p:xfrm>
          <a:off x="1244184" y="149902"/>
          <a:ext cx="9443803" cy="67080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541"/>
                <a:gridCol w="4446544"/>
                <a:gridCol w="4410718"/>
              </a:tblGrid>
              <a:tr h="353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4" marR="601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51835" algn="r"/>
                        </a:tabLst>
                      </a:pPr>
                      <a:r>
                        <a:rPr lang="hu-HU" sz="1400">
                          <a:effectLst/>
                        </a:rPr>
                        <a:t>OKJ szakmacsoport	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4" marR="601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Szakirány felsőoktatás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4" marR="60194" marT="0" marB="0"/>
                </a:tc>
              </a:tr>
              <a:tr h="10591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3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4" marR="601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oktatás (oktatás, pedagógia) kivéve: fitness-wellness instruktor, sportedző, személyi edző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4" marR="601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bölcsészettudomány pedagógusképzés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4" marR="60194" marT="0" marB="0"/>
                </a:tc>
              </a:tr>
              <a:tr h="706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4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4" marR="601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művészet, közművelődés, kommunikáció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4" marR="601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bölcsészettudomány pedagógusképzés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4" marR="60194" marT="0" marB="0"/>
                </a:tc>
              </a:tr>
              <a:tr h="706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7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4" marR="601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informatika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4" marR="601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informatika; műszaki szakoktató alapképzési szak informatika szakirány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4" marR="60194" marT="0" marB="0"/>
                </a:tc>
              </a:tr>
              <a:tr h="353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12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4" marR="601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nyomdaipar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4" marR="601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műszaki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4" marR="60194" marT="0" marB="0"/>
                </a:tc>
              </a:tr>
              <a:tr h="353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15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4" marR="601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közgazdaság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4" marR="601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gazdaságtudományok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4" marR="60194" marT="0" marB="0"/>
                </a:tc>
              </a:tr>
              <a:tr h="10591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16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4" marR="601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ügyvitel (kivéve a rendészeti asszisztens)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4" marR="601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bölcsészettudomány gazdaságtudományok jogi társadalomtudomány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4" marR="60194" marT="0" marB="0"/>
                </a:tc>
              </a:tr>
              <a:tr h="706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17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4" marR="601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kereskedelem-marketing, üzleti adminisztráció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4" marR="601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gazdaságtudományok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4" marR="60194" marT="0" marB="0"/>
                </a:tc>
              </a:tr>
              <a:tr h="706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18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4" marR="601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vendéglátás-idegenforgalom; vendéglátás-turisztika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4" marR="601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gazdaságtudományok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4" marR="60194" marT="0" marB="0"/>
                </a:tc>
              </a:tr>
              <a:tr h="706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19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4" marR="601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egyéb szolgáltatások (a 22. sorban meghatározottak kivételével)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4" marR="601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gazdaságtudományok, műszaki</a:t>
                      </a:r>
                      <a:endParaRPr lang="hu-H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4" marR="6019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423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36659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Elhelyezkedési lehetőségek a munkaerőpiacon OKJ bizonyítvánnyal</a:t>
            </a:r>
            <a:endParaRPr lang="hu-HU" b="1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AA9F-8F4F-476C-B56C-8C9A7B267C19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7796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Álláslehetőségek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smtClean="0"/>
              <a:t>Valamennyi Szalézi Szakgimnáziumi szakképesítésre sok álláslehetőség van például</a:t>
            </a:r>
          </a:p>
          <a:p>
            <a:r>
              <a:rPr lang="hu-HU" dirty="0"/>
              <a:t>https://</a:t>
            </a:r>
            <a:r>
              <a:rPr lang="hu-HU" dirty="0" smtClean="0"/>
              <a:t>hu.jooble.org</a:t>
            </a:r>
          </a:p>
          <a:p>
            <a:r>
              <a:rPr lang="hu-HU" dirty="0"/>
              <a:t>https://</a:t>
            </a:r>
            <a:r>
              <a:rPr lang="hu-HU" dirty="0" smtClean="0"/>
              <a:t>www.jobinfo.hu</a:t>
            </a:r>
          </a:p>
          <a:p>
            <a:r>
              <a:rPr lang="hu-HU" dirty="0"/>
              <a:t>https://</a:t>
            </a:r>
            <a:r>
              <a:rPr lang="hu-HU" dirty="0" smtClean="0"/>
              <a:t>www.workania.hu/allas</a:t>
            </a:r>
          </a:p>
          <a:p>
            <a:r>
              <a:rPr lang="hu-HU" dirty="0"/>
              <a:t>https://</a:t>
            </a:r>
            <a:r>
              <a:rPr lang="hu-HU" dirty="0" smtClean="0"/>
              <a:t>allas.jofogas.hu</a:t>
            </a:r>
          </a:p>
          <a:p>
            <a:r>
              <a:rPr lang="hu-HU" dirty="0">
                <a:hlinkClick r:id="rId2"/>
              </a:rPr>
              <a:t>https://</a:t>
            </a:r>
            <a:r>
              <a:rPr lang="hu-HU" dirty="0" smtClean="0">
                <a:hlinkClick r:id="rId2"/>
              </a:rPr>
              <a:t>www.vatera.hu/allas</a:t>
            </a:r>
            <a:endParaRPr lang="hu-HU" dirty="0" smtClean="0"/>
          </a:p>
          <a:p>
            <a:r>
              <a:rPr lang="hu-HU" dirty="0">
                <a:hlinkClick r:id="rId3"/>
              </a:rPr>
              <a:t>https://</a:t>
            </a:r>
            <a:r>
              <a:rPr lang="hu-HU" dirty="0" smtClean="0">
                <a:hlinkClick r:id="rId3"/>
              </a:rPr>
              <a:t>www.profession.hu/allasok</a:t>
            </a:r>
            <a:endParaRPr lang="hu-HU" dirty="0" smtClean="0"/>
          </a:p>
          <a:p>
            <a:r>
              <a:rPr lang="hu-HU" dirty="0">
                <a:hlinkClick r:id="rId4"/>
              </a:rPr>
              <a:t>https://</a:t>
            </a:r>
            <a:r>
              <a:rPr lang="hu-HU" dirty="0" smtClean="0">
                <a:hlinkClick r:id="rId4"/>
              </a:rPr>
              <a:t>hu.jobrapido.com</a:t>
            </a:r>
            <a:endParaRPr lang="hu-HU" dirty="0" smtClean="0"/>
          </a:p>
          <a:p>
            <a:r>
              <a:rPr lang="hu-HU" dirty="0"/>
              <a:t>https://jobline.hu.............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AA9F-8F4F-476C-B56C-8C9A7B267C19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4764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36659"/>
          </a:xfrm>
        </p:spPr>
        <p:txBody>
          <a:bodyPr/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Munkáltatók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fogadókészsége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AA9F-8F4F-476C-B56C-8C9A7B267C19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6561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Europass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portfólió http://europass.hu/altalanos-bemutatas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Europas</a:t>
            </a:r>
            <a:r>
              <a:rPr lang="hu-HU" dirty="0" smtClean="0"/>
              <a:t> önéletrajz</a:t>
            </a:r>
          </a:p>
          <a:p>
            <a:pPr marL="0" indent="0">
              <a:buNone/>
            </a:pPr>
            <a:r>
              <a:rPr lang="hu-HU" dirty="0"/>
              <a:t>Használja az </a:t>
            </a:r>
            <a:r>
              <a:rPr lang="hu-HU" dirty="0" err="1"/>
              <a:t>Europass</a:t>
            </a:r>
            <a:r>
              <a:rPr lang="hu-HU" dirty="0"/>
              <a:t> önéletrajz varázslót, ahol elegendő az adataival feltöltenie a rubrikákat és a számítógép elkészíti a kész önéletrajzot, amit el is menthet magának</a:t>
            </a:r>
            <a:r>
              <a:rPr lang="hu-HU" dirty="0" smtClean="0"/>
              <a:t>!</a:t>
            </a:r>
          </a:p>
          <a:p>
            <a:r>
              <a:rPr lang="hu-HU" b="1" dirty="0"/>
              <a:t>Nyelvi </a:t>
            </a:r>
            <a:r>
              <a:rPr lang="hu-HU" b="1" dirty="0" smtClean="0"/>
              <a:t>útlevél</a:t>
            </a:r>
          </a:p>
          <a:p>
            <a:r>
              <a:rPr lang="hu-HU" b="1" dirty="0" smtClean="0"/>
              <a:t>Bizonyítvány-kiegészítő</a:t>
            </a:r>
          </a:p>
          <a:p>
            <a:r>
              <a:rPr lang="hu-HU" b="1" dirty="0"/>
              <a:t>Mobilitási </a:t>
            </a:r>
            <a:r>
              <a:rPr lang="hu-HU" b="1" dirty="0" smtClean="0"/>
              <a:t>igazolvány</a:t>
            </a:r>
          </a:p>
          <a:p>
            <a:r>
              <a:rPr lang="hu-HU" b="1" dirty="0"/>
              <a:t>Európai készségútlevél</a:t>
            </a:r>
          </a:p>
          <a:p>
            <a:r>
              <a:rPr lang="hu-HU" b="1" dirty="0" err="1"/>
              <a:t>Europass</a:t>
            </a:r>
            <a:r>
              <a:rPr lang="hu-HU" b="1" dirty="0"/>
              <a:t> motivációs levél</a:t>
            </a:r>
          </a:p>
          <a:p>
            <a:endParaRPr lang="hu-HU" b="1" dirty="0"/>
          </a:p>
          <a:p>
            <a:endParaRPr lang="hu-HU" b="1" dirty="0"/>
          </a:p>
          <a:p>
            <a:endParaRPr lang="hu-HU" b="1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AA9F-8F4F-476C-B56C-8C9A7B267C19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6083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16344"/>
          </a:xfrm>
        </p:spPr>
        <p:txBody>
          <a:bodyPr/>
          <a:lstStyle/>
          <a:p>
            <a:pPr marL="514350" indent="-514350"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Felkészülés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életpálya tervezésre</a:t>
            </a:r>
            <a:endParaRPr lang="hu-HU" b="1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AA9F-8F4F-476C-B56C-8C9A7B267C19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9624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OKJ bizonyítvány helye az oktatási rendszerben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Értéke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felsőoktatásban (pontbeszámítás, szakmai gyakorlati tudás hasznossága a felsőoktatási tanulmányok során)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Elhelyezkedési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lehetőségek a munkaerőpiacon OKJ bizonyítvánnyal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Munkáltatók fogadókészsége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Felkészülés az életpálya tervezésre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AA9F-8F4F-476C-B56C-8C9A7B267C1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0812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Tervezés alapja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Hogyan tájékozódjak?</a:t>
            </a:r>
          </a:p>
          <a:p>
            <a:r>
              <a:rPr lang="hu-HU" dirty="0" smtClean="0"/>
              <a:t>Honnan jövök ?</a:t>
            </a:r>
          </a:p>
          <a:p>
            <a:r>
              <a:rPr lang="hu-HU" dirty="0" smtClean="0"/>
              <a:t>Ki vagyok én?</a:t>
            </a:r>
          </a:p>
          <a:p>
            <a:r>
              <a:rPr lang="hu-HU" dirty="0" smtClean="0"/>
              <a:t>Merre tartsak?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AA9F-8F4F-476C-B56C-8C9A7B267C19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2136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19330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hu-HU" sz="40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hu-HU" sz="40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Interneten elérhető </a:t>
            </a:r>
            <a:r>
              <a:rPr lang="hu-HU" sz="40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információk</a:t>
            </a:r>
            <a:endParaRPr lang="hu-HU" sz="4000" b="1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838200" y="749508"/>
            <a:ext cx="10515600" cy="6108492"/>
          </a:xfrm>
        </p:spPr>
        <p:txBody>
          <a:bodyPr>
            <a:normAutofit lnSpcReduction="10000"/>
          </a:bodyPr>
          <a:lstStyle/>
          <a:p>
            <a:r>
              <a:rPr lang="hu-HU" smtClean="0">
                <a:hlinkClick r:id="rId2"/>
              </a:rPr>
              <a:t>www.palyaorientacio.munka.hu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>
                <a:hlinkClick r:id="rId3"/>
              </a:rPr>
              <a:t>https://ec.europa.eu/epale/hu</a:t>
            </a:r>
            <a:endParaRPr lang="hu-HU" dirty="0"/>
          </a:p>
          <a:p>
            <a:endParaRPr lang="hu-HU" dirty="0">
              <a:hlinkClick r:id="rId4"/>
            </a:endParaRPr>
          </a:p>
          <a:p>
            <a:r>
              <a:rPr lang="hu-HU" dirty="0">
                <a:hlinkClick r:id="rId4"/>
              </a:rPr>
              <a:t>http://www.npk.hu/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r>
              <a:rPr lang="hu-HU" dirty="0" smtClean="0">
                <a:hlinkClick r:id="rId5"/>
              </a:rPr>
              <a:t>http</a:t>
            </a:r>
            <a:r>
              <a:rPr lang="hu-HU" dirty="0">
                <a:hlinkClick r:id="rId5"/>
              </a:rPr>
              <a:t>://</a:t>
            </a:r>
            <a:r>
              <a:rPr lang="hu-HU" dirty="0" smtClean="0">
                <a:hlinkClick r:id="rId5"/>
              </a:rPr>
              <a:t>eletpalya.munka.hu</a:t>
            </a:r>
            <a:endParaRPr lang="hu-HU" dirty="0" smtClean="0"/>
          </a:p>
          <a:p>
            <a:endParaRPr lang="hu-HU" dirty="0"/>
          </a:p>
          <a:p>
            <a:r>
              <a:rPr lang="hu-HU" dirty="0">
                <a:hlinkClick r:id="rId6"/>
              </a:rPr>
              <a:t>https://www.oktatas.hu</a:t>
            </a:r>
            <a:r>
              <a:rPr lang="hu-HU" dirty="0" smtClean="0">
                <a:hlinkClick r:id="rId6"/>
              </a:rPr>
              <a:t>/</a:t>
            </a:r>
            <a:endParaRPr lang="hu-HU" dirty="0" smtClean="0"/>
          </a:p>
          <a:p>
            <a:endParaRPr lang="hu-HU" dirty="0"/>
          </a:p>
          <a:p>
            <a:r>
              <a:rPr lang="hu-HU" dirty="0">
                <a:hlinkClick r:id="rId7"/>
              </a:rPr>
              <a:t>http://</a:t>
            </a:r>
            <a:r>
              <a:rPr lang="hu-HU" dirty="0" smtClean="0">
                <a:hlinkClick r:id="rId7"/>
              </a:rPr>
              <a:t>www.nive.hu</a:t>
            </a:r>
            <a:endParaRPr lang="hu-HU" dirty="0" smtClean="0"/>
          </a:p>
          <a:p>
            <a:endParaRPr lang="hu-HU" dirty="0"/>
          </a:p>
          <a:p>
            <a:r>
              <a:rPr lang="hu-HU" dirty="0" err="1" smtClean="0">
                <a:hlinkClick r:id="rId8"/>
              </a:rPr>
              <a:t>www.sulinet.hu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84866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>
                <a:latin typeface="+mn-lt"/>
              </a:rPr>
              <a:t>Önismeret </a:t>
            </a:r>
            <a:r>
              <a:rPr lang="hu-HU" sz="4000" b="1" dirty="0">
                <a:latin typeface="+mn-lt"/>
              </a:rPr>
              <a:t>és </a:t>
            </a:r>
            <a:r>
              <a:rPr lang="hu-HU" sz="4000" b="1" dirty="0" smtClean="0">
                <a:latin typeface="+mn-lt"/>
              </a:rPr>
              <a:t>életpálya-építés</a:t>
            </a:r>
            <a:endParaRPr lang="hu-HU" sz="4000" b="1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73200"/>
            <a:ext cx="10515600" cy="4703763"/>
          </a:xfrm>
        </p:spPr>
        <p:txBody>
          <a:bodyPr>
            <a:noAutofit/>
          </a:bodyPr>
          <a:lstStyle/>
          <a:p>
            <a:r>
              <a:rPr lang="hu-HU" dirty="0" smtClean="0"/>
              <a:t>Az </a:t>
            </a:r>
            <a:r>
              <a:rPr lang="hu-HU" dirty="0"/>
              <a:t>önismeret a szó köznapi értelmében az önmagunkról való tudást jelöli, </a:t>
            </a:r>
            <a:r>
              <a:rPr lang="hu-HU" dirty="0" smtClean="0"/>
              <a:t>azt, hogy </a:t>
            </a:r>
            <a:r>
              <a:rPr lang="hu-HU" dirty="0"/>
              <a:t>ismerjük képességeinket, adottságainkat, vágyainkat, céljainkat, </a:t>
            </a:r>
            <a:r>
              <a:rPr lang="hu-HU" dirty="0" smtClean="0"/>
              <a:t>tudatában vagyunk </a:t>
            </a:r>
            <a:r>
              <a:rPr lang="hu-HU" dirty="0"/>
              <a:t>személyiségünk pozitívumainak, de korlátainak, hiányosságainak </a:t>
            </a:r>
            <a:r>
              <a:rPr lang="hu-HU" dirty="0" smtClean="0"/>
              <a:t>is.</a:t>
            </a:r>
          </a:p>
          <a:p>
            <a:r>
              <a:rPr lang="hu-HU" dirty="0" smtClean="0"/>
              <a:t>Érdeklődés </a:t>
            </a:r>
            <a:endParaRPr lang="hu-HU" dirty="0"/>
          </a:p>
          <a:p>
            <a:r>
              <a:rPr lang="hu-HU" dirty="0" smtClean="0"/>
              <a:t>Képesség</a:t>
            </a:r>
          </a:p>
          <a:p>
            <a:r>
              <a:rPr lang="hu-HU" dirty="0" smtClean="0"/>
              <a:t>Munkamód</a:t>
            </a:r>
          </a:p>
          <a:p>
            <a:r>
              <a:rPr lang="hu-HU" dirty="0" smtClean="0"/>
              <a:t>Érték</a:t>
            </a:r>
          </a:p>
          <a:p>
            <a:r>
              <a:rPr lang="hu-HU" dirty="0" smtClean="0"/>
              <a:t>Módszerek ezek megismerésére, de: pályalélektan, pályaalkalmasság, döntéselméletek!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6646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hu-HU" sz="4000" b="1" dirty="0" smtClean="0">
                <a:latin typeface="+mn-lt"/>
              </a:rPr>
              <a:t>Pályalélektani, pályaalkalmasság, </a:t>
            </a:r>
            <a:r>
              <a:rPr lang="hu-HU" sz="4000" b="1" dirty="0" smtClean="0">
                <a:latin typeface="+mn-lt"/>
              </a:rPr>
              <a:t>elméletek</a:t>
            </a:r>
            <a:endParaRPr lang="hu-HU" sz="4000" b="1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184222"/>
            <a:ext cx="10515600" cy="5673777"/>
          </a:xfrm>
        </p:spPr>
        <p:txBody>
          <a:bodyPr>
            <a:normAutofit/>
          </a:bodyPr>
          <a:lstStyle/>
          <a:p>
            <a:r>
              <a:rPr lang="hu-HU" dirty="0" smtClean="0"/>
              <a:t>Mi az életpálya </a:t>
            </a:r>
            <a:r>
              <a:rPr lang="hu-HU" dirty="0"/>
              <a:t>érettség fogalmának öt eleme</a:t>
            </a:r>
            <a:r>
              <a:rPr lang="hu-HU" dirty="0" smtClean="0"/>
              <a:t>?</a:t>
            </a:r>
          </a:p>
          <a:p>
            <a:r>
              <a:rPr lang="hu-HU" dirty="0"/>
              <a:t>Tervezési készség</a:t>
            </a:r>
            <a:r>
              <a:rPr lang="hu-HU" dirty="0" smtClean="0"/>
              <a:t>, </a:t>
            </a:r>
            <a:r>
              <a:rPr lang="hu-HU" dirty="0"/>
              <a:t>aktivitás, </a:t>
            </a:r>
            <a:r>
              <a:rPr lang="hu-HU" dirty="0" smtClean="0"/>
              <a:t>informáltság</a:t>
            </a:r>
            <a:r>
              <a:rPr lang="hu-HU" dirty="0"/>
              <a:t>, döntési kompetencia, realitásorientáció</a:t>
            </a:r>
            <a:r>
              <a:rPr lang="hu-HU" dirty="0" smtClean="0"/>
              <a:t>.</a:t>
            </a:r>
            <a:endParaRPr lang="hu-HU" dirty="0"/>
          </a:p>
          <a:p>
            <a:r>
              <a:rPr lang="hu-HU" dirty="0" smtClean="0"/>
              <a:t>Növekedés </a:t>
            </a:r>
            <a:r>
              <a:rPr lang="hu-HU" dirty="0"/>
              <a:t>stádiuma (születéstől 14 éves korig) fantázia fázisa (4-10 éves kor), </a:t>
            </a:r>
            <a:r>
              <a:rPr lang="hu-HU" dirty="0" smtClean="0"/>
              <a:t>érdeklődés (</a:t>
            </a:r>
            <a:r>
              <a:rPr lang="hu-HU" dirty="0"/>
              <a:t>érdek) fázisa (11-12 éves kor), képességek fázisa (13-14 éves kor), A felfedezés </a:t>
            </a:r>
            <a:r>
              <a:rPr lang="hu-HU" dirty="0" smtClean="0"/>
              <a:t>stádiuma (</a:t>
            </a:r>
            <a:r>
              <a:rPr lang="hu-HU" dirty="0"/>
              <a:t>15-24 éves kor) a puhatolódzás fázisa (15-17 éves kor), átállási vagy átmeneti fázis (</a:t>
            </a:r>
            <a:r>
              <a:rPr lang="hu-HU" dirty="0" smtClean="0"/>
              <a:t>18-21 éves </a:t>
            </a:r>
            <a:r>
              <a:rPr lang="hu-HU" dirty="0"/>
              <a:t>kor), kipróbálás fázisa (22-24 éves kor), A megállapodás stádiuma (25-44 éves kor</a:t>
            </a:r>
            <a:r>
              <a:rPr lang="hu-HU" dirty="0" smtClean="0"/>
              <a:t>), kísérleti</a:t>
            </a:r>
            <a:r>
              <a:rPr lang="hu-HU" dirty="0"/>
              <a:t>, (kipróbálási) fázis (25-30 éves kor), stabilizáció fázisa (31-44 éves kor), A </a:t>
            </a:r>
            <a:r>
              <a:rPr lang="hu-HU" dirty="0" smtClean="0"/>
              <a:t>fenntartás stádiuma </a:t>
            </a:r>
            <a:r>
              <a:rPr lang="hu-HU" dirty="0"/>
              <a:t>(45-64 éves kor</a:t>
            </a:r>
            <a:r>
              <a:rPr lang="hu-HU" dirty="0"/>
              <a:t>) </a:t>
            </a:r>
            <a:r>
              <a:rPr lang="hu-HU" dirty="0" smtClean="0"/>
              <a:t>(Donald </a:t>
            </a:r>
            <a:r>
              <a:rPr lang="hu-HU" dirty="0" err="1"/>
              <a:t>Super</a:t>
            </a:r>
            <a:r>
              <a:rPr lang="hu-HU" dirty="0"/>
              <a:t> </a:t>
            </a:r>
            <a:r>
              <a:rPr lang="hu-HU" dirty="0" smtClean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42270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3545"/>
          </a:xfrm>
        </p:spPr>
        <p:txBody>
          <a:bodyPr>
            <a:normAutofit/>
          </a:bodyPr>
          <a:lstStyle/>
          <a:p>
            <a:r>
              <a:rPr lang="hu-HU" sz="4000" b="1" dirty="0" smtClean="0">
                <a:latin typeface="+mn-lt"/>
              </a:rPr>
              <a:t>EU </a:t>
            </a:r>
            <a:r>
              <a:rPr lang="hu-HU" sz="4000" b="1" dirty="0" smtClean="0">
                <a:latin typeface="+mn-lt"/>
              </a:rPr>
              <a:t>kompetencia</a:t>
            </a:r>
            <a:endParaRPr lang="hu-HU" sz="4000" b="1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/>
              <a:t>kompetencia </a:t>
            </a:r>
            <a:r>
              <a:rPr lang="hu-HU" dirty="0" smtClean="0"/>
              <a:t>egy </a:t>
            </a:r>
            <a:r>
              <a:rPr lang="hu-HU" dirty="0"/>
              <a:t>adott munka (tevékenység) végzéséhez, új érték előállításához, vagy munkakör betöltéséhez (ellátásához) szükséges tudás</a:t>
            </a:r>
            <a:r>
              <a:rPr lang="hu-HU" dirty="0" smtClean="0"/>
              <a:t>.</a:t>
            </a:r>
            <a:endParaRPr lang="hu-HU" dirty="0"/>
          </a:p>
          <a:p>
            <a:r>
              <a:rPr lang="hu-HU" dirty="0"/>
              <a:t> </a:t>
            </a:r>
            <a:r>
              <a:rPr lang="hu-HU" dirty="0" smtClean="0"/>
              <a:t>A </a:t>
            </a:r>
            <a:r>
              <a:rPr lang="hu-HU" dirty="0"/>
              <a:t>kompetencia értelmezése kettős, egyrészt jelenti a személy olyan tudását, illetve munkavégző képességét, amelynek birtokában képes egy konkrét feladat meghatározott minőségű elvégzésére, másrészt felhatalmazást jelent egy meghatározott munka elvégzésére vagy egy munkakör betöltésére.</a:t>
            </a:r>
          </a:p>
        </p:txBody>
      </p:sp>
    </p:spTree>
    <p:extLst>
      <p:ext uri="{BB962C8B-B14F-4D97-AF65-F5344CB8AC3E}">
        <p14:creationId xmlns:p14="http://schemas.microsoft.com/office/powerpoint/2010/main" val="3011129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>
                <a:latin typeface="+mn-lt"/>
              </a:rPr>
              <a:t>EU kulcskompetenciák</a:t>
            </a:r>
            <a:endParaRPr lang="hu-HU" sz="4000" b="1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 A kommunikációs </a:t>
            </a:r>
            <a:r>
              <a:rPr lang="hu-HU" dirty="0" smtClean="0"/>
              <a:t>kulcskompetenciák: anyanyelvi, idegen nyelvi</a:t>
            </a:r>
            <a:endParaRPr lang="hu-HU" dirty="0"/>
          </a:p>
          <a:p>
            <a:r>
              <a:rPr lang="hu-HU" dirty="0" smtClean="0"/>
              <a:t>A </a:t>
            </a:r>
            <a:r>
              <a:rPr lang="hu-HU" dirty="0"/>
              <a:t>szakmai tudás </a:t>
            </a:r>
            <a:r>
              <a:rPr lang="hu-HU" dirty="0" smtClean="0"/>
              <a:t>kulcskompetenciái: matematikai kompetencia, természet-</a:t>
            </a:r>
            <a:r>
              <a:rPr lang="hu-HU" dirty="0"/>
              <a:t>, és műszaki tudományi </a:t>
            </a:r>
            <a:r>
              <a:rPr lang="hu-HU" dirty="0" smtClean="0"/>
              <a:t>kompetencia, informatikai </a:t>
            </a:r>
            <a:r>
              <a:rPr lang="hu-HU" dirty="0"/>
              <a:t>(ICT), digitális </a:t>
            </a:r>
            <a:r>
              <a:rPr lang="hu-HU" dirty="0" smtClean="0"/>
              <a:t>kompetencia</a:t>
            </a:r>
          </a:p>
          <a:p>
            <a:r>
              <a:rPr lang="hu-HU" dirty="0"/>
              <a:t>A társadalmi beilleszkedés és együttélés </a:t>
            </a:r>
            <a:r>
              <a:rPr lang="hu-HU" dirty="0" smtClean="0"/>
              <a:t>kulcskompetenciái: szociális kompetencia, kulturális tudatosság, aktív állampolgárság</a:t>
            </a:r>
          </a:p>
          <a:p>
            <a:r>
              <a:rPr lang="hu-HU" dirty="0" smtClean="0"/>
              <a:t>A </a:t>
            </a:r>
            <a:r>
              <a:rPr lang="hu-HU" dirty="0"/>
              <a:t>sikeres karrier </a:t>
            </a:r>
            <a:r>
              <a:rPr lang="hu-HU" dirty="0" smtClean="0"/>
              <a:t>kulcskompetenciái: kezdeményezőkészség, vállalkozói készség</a:t>
            </a:r>
          </a:p>
          <a:p>
            <a:r>
              <a:rPr lang="hu-HU" dirty="0" smtClean="0"/>
              <a:t>A </a:t>
            </a:r>
            <a:r>
              <a:rPr lang="hu-HU" dirty="0"/>
              <a:t>sikeres életút </a:t>
            </a:r>
            <a:r>
              <a:rPr lang="hu-HU" dirty="0" smtClean="0"/>
              <a:t>kulcskompetenciája: tanulási </a:t>
            </a:r>
            <a:r>
              <a:rPr lang="hu-HU" dirty="0"/>
              <a:t>kompetenciák </a:t>
            </a:r>
          </a:p>
        </p:txBody>
      </p:sp>
    </p:spTree>
    <p:extLst>
      <p:ext uri="{BB962C8B-B14F-4D97-AF65-F5344CB8AC3E}">
        <p14:creationId xmlns:p14="http://schemas.microsoft.com/office/powerpoint/2010/main" val="3777354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b="1" dirty="0" smtClean="0">
                <a:solidFill>
                  <a:prstClr val="black"/>
                </a:solidFill>
                <a:latin typeface="Calibri" panose="020F0502020204030204"/>
              </a:rPr>
              <a:t>A </a:t>
            </a:r>
            <a:r>
              <a:rPr lang="hu-HU" sz="4000" b="1" dirty="0">
                <a:solidFill>
                  <a:prstClr val="black"/>
                </a:solidFill>
                <a:latin typeface="Calibri" panose="020F0502020204030204"/>
              </a:rPr>
              <a:t>személyiség megismerésének lehetőségei a pályaorientációs munkában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O</a:t>
            </a:r>
            <a:r>
              <a:rPr lang="hu-HU" dirty="0" smtClean="0"/>
              <a:t>nline kitölthető önértékelési eljárások:</a:t>
            </a:r>
          </a:p>
          <a:p>
            <a:r>
              <a:rPr lang="hu-HU" dirty="0">
                <a:hlinkClick r:id="rId2"/>
              </a:rPr>
              <a:t>http://</a:t>
            </a:r>
            <a:r>
              <a:rPr lang="hu-HU" dirty="0" smtClean="0">
                <a:hlinkClick r:id="rId2"/>
              </a:rPr>
              <a:t>eletpalya.munka.hu/kerdoivek</a:t>
            </a:r>
            <a:endParaRPr lang="hu-HU" dirty="0" smtClean="0"/>
          </a:p>
          <a:p>
            <a:r>
              <a:rPr lang="hu-HU" dirty="0">
                <a:hlinkClick r:id="rId3"/>
              </a:rPr>
              <a:t>https://</a:t>
            </a:r>
            <a:r>
              <a:rPr lang="hu-HU" dirty="0" smtClean="0">
                <a:hlinkClick r:id="rId3"/>
              </a:rPr>
              <a:t>palyaorientacio.munka.hu/altalanos/kerdoiv</a:t>
            </a:r>
            <a:r>
              <a:rPr lang="hu-HU" dirty="0" smtClean="0"/>
              <a:t> (csak bejelentkezéssel)</a:t>
            </a:r>
          </a:p>
          <a:p>
            <a:r>
              <a:rPr lang="hu-HU" dirty="0">
                <a:hlinkClick r:id="rId4"/>
              </a:rPr>
              <a:t>https://</a:t>
            </a:r>
            <a:r>
              <a:rPr lang="hu-HU" dirty="0" smtClean="0">
                <a:hlinkClick r:id="rId4"/>
              </a:rPr>
              <a:t>www.felvi.hu/felveteli/teszt</a:t>
            </a:r>
            <a:endParaRPr lang="hu-HU" dirty="0" smtClean="0"/>
          </a:p>
          <a:p>
            <a:r>
              <a:rPr lang="hu-HU" dirty="0" smtClean="0">
                <a:hlinkClick r:id="rId5"/>
              </a:rPr>
              <a:t>http</a:t>
            </a:r>
            <a:r>
              <a:rPr lang="hu-HU" dirty="0">
                <a:hlinkClick r:id="rId5"/>
              </a:rPr>
              <a:t>://</a:t>
            </a:r>
            <a:r>
              <a:rPr lang="hu-HU" dirty="0" smtClean="0">
                <a:hlinkClick r:id="rId5"/>
              </a:rPr>
              <a:t>www.palyanet.hu/index.php?heading_id=2</a:t>
            </a: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28898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b="1" dirty="0" smtClean="0">
                <a:solidFill>
                  <a:prstClr val="black"/>
                </a:solidFill>
                <a:latin typeface="Calibri" panose="020F0502020204030204"/>
              </a:rPr>
              <a:t>Az </a:t>
            </a:r>
            <a:r>
              <a:rPr lang="hu-HU" sz="4000" b="1" dirty="0">
                <a:solidFill>
                  <a:prstClr val="black"/>
                </a:solidFill>
                <a:latin typeface="Calibri" panose="020F0502020204030204"/>
              </a:rPr>
              <a:t>életpálya-építés egyéni </a:t>
            </a:r>
            <a:r>
              <a:rPr lang="hu-HU" sz="4000" b="1" dirty="0" smtClean="0">
                <a:solidFill>
                  <a:prstClr val="black"/>
                </a:solidFill>
                <a:latin typeface="Calibri" panose="020F0502020204030204"/>
              </a:rPr>
              <a:t>lépései 1.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Példák a felmerülő kérdésekre:</a:t>
            </a:r>
          </a:p>
          <a:p>
            <a:r>
              <a:rPr lang="hu-HU" dirty="0" smtClean="0"/>
              <a:t>Milyen foglalkozások / szakmák / munkakörök </a:t>
            </a:r>
            <a:r>
              <a:rPr lang="hu-HU" dirty="0"/>
              <a:t>közül választhatok </a:t>
            </a:r>
            <a:r>
              <a:rPr lang="hu-HU" dirty="0" smtClean="0"/>
              <a:t>életem / karrierem </a:t>
            </a:r>
            <a:r>
              <a:rPr lang="hu-HU" dirty="0"/>
              <a:t>során? Válasz: NPP Foglalkozáskereső</a:t>
            </a:r>
          </a:p>
          <a:p>
            <a:r>
              <a:rPr lang="hu-HU" dirty="0" smtClean="0"/>
              <a:t>Milyen </a:t>
            </a:r>
            <a:r>
              <a:rPr lang="hu-HU" dirty="0"/>
              <a:t>szakképesítés megszerzésével vezet az út a kiszemelt </a:t>
            </a:r>
            <a:r>
              <a:rPr lang="hu-HU" dirty="0" smtClean="0"/>
              <a:t>foglalkozáshoz / munkakörhöz</a:t>
            </a:r>
            <a:r>
              <a:rPr lang="hu-HU" dirty="0"/>
              <a:t>? Válasz: NPP Szakképesítés-kereső</a:t>
            </a:r>
          </a:p>
          <a:p>
            <a:r>
              <a:rPr lang="hu-HU" dirty="0" smtClean="0"/>
              <a:t>Melyik </a:t>
            </a:r>
            <a:r>
              <a:rPr lang="hu-HU" dirty="0"/>
              <a:t>az elvárásaimnak legjobban megfelelő </a:t>
            </a:r>
            <a:r>
              <a:rPr lang="hu-HU" dirty="0" smtClean="0"/>
              <a:t>közoktatási / felsőoktatási </a:t>
            </a:r>
            <a:r>
              <a:rPr lang="hu-HU" dirty="0"/>
              <a:t>intézmény? Válasz: NPP Közoktatási intézmények és Induló középiskolai osztályok </a:t>
            </a:r>
            <a:r>
              <a:rPr lang="hu-HU" dirty="0" smtClean="0"/>
              <a:t>keresője; felvi.hu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25498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b="1" dirty="0" smtClean="0">
                <a:solidFill>
                  <a:prstClr val="black"/>
                </a:solidFill>
                <a:latin typeface="Calibri" panose="020F0502020204030204"/>
              </a:rPr>
              <a:t>Az </a:t>
            </a:r>
            <a:r>
              <a:rPr lang="hu-HU" sz="4000" b="1" dirty="0">
                <a:solidFill>
                  <a:prstClr val="black"/>
                </a:solidFill>
                <a:latin typeface="Calibri" panose="020F0502020204030204"/>
              </a:rPr>
              <a:t>életpálya-építés egyéni </a:t>
            </a:r>
            <a:r>
              <a:rPr lang="hu-HU" sz="4000" b="1" dirty="0" smtClean="0">
                <a:solidFill>
                  <a:prstClr val="black"/>
                </a:solidFill>
                <a:latin typeface="Calibri" panose="020F0502020204030204"/>
              </a:rPr>
              <a:t>lépései 2.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Hogyan </a:t>
            </a:r>
            <a:r>
              <a:rPr lang="hu-HU" dirty="0"/>
              <a:t>ismerhetem meg magam? Válasz: NPP önismereti </a:t>
            </a:r>
            <a:r>
              <a:rPr lang="hu-HU" dirty="0" smtClean="0"/>
              <a:t>kérdőívek, speciálisan középiskolásoknak / pályakezdőknek </a:t>
            </a:r>
            <a:r>
              <a:rPr lang="hu-HU" dirty="0"/>
              <a:t>szóló </a:t>
            </a:r>
            <a:r>
              <a:rPr lang="hu-HU" dirty="0" smtClean="0"/>
              <a:t>kérdőívek (pl. Miben </a:t>
            </a:r>
            <a:r>
              <a:rPr lang="hu-HU" dirty="0"/>
              <a:t>vagyok erős? Képességek, készségek </a:t>
            </a:r>
            <a:r>
              <a:rPr lang="hu-HU" dirty="0" smtClean="0"/>
              <a:t>kérdőív)</a:t>
            </a:r>
            <a:endParaRPr lang="hu-HU" dirty="0"/>
          </a:p>
          <a:p>
            <a:r>
              <a:rPr lang="hu-HU" dirty="0"/>
              <a:t>Mennyire vagyok alkalmas saját vállalkozás indítására? </a:t>
            </a:r>
            <a:r>
              <a:rPr lang="hu-HU" dirty="0" smtClean="0"/>
              <a:t>Válasz: Vállalkozási </a:t>
            </a:r>
            <a:r>
              <a:rPr lang="hu-HU" dirty="0"/>
              <a:t>erőforrások kérdőív</a:t>
            </a:r>
          </a:p>
          <a:p>
            <a:r>
              <a:rPr lang="hu-HU" dirty="0"/>
              <a:t>Mennyire vagyok nyitott a lakóhely-változtatásra, ingázásra? </a:t>
            </a:r>
            <a:r>
              <a:rPr lang="hu-HU" dirty="0" smtClean="0"/>
              <a:t>Válasz: Mobilitás </a:t>
            </a:r>
            <a:r>
              <a:rPr lang="hu-HU" dirty="0"/>
              <a:t>kérdőív</a:t>
            </a:r>
          </a:p>
          <a:p>
            <a:r>
              <a:rPr lang="hu-HU" dirty="0"/>
              <a:t>Melyek a számunkra legfontosabb értékek, célok? </a:t>
            </a:r>
            <a:r>
              <a:rPr lang="hu-HU" dirty="0" smtClean="0"/>
              <a:t>Válasz: Munkamotiváció </a:t>
            </a:r>
            <a:r>
              <a:rPr lang="hu-HU" dirty="0"/>
              <a:t>és értékpreferencia kérdőív</a:t>
            </a:r>
          </a:p>
          <a:p>
            <a:r>
              <a:rPr lang="hu-HU" dirty="0"/>
              <a:t>Milyen munkamód jellemző rám? </a:t>
            </a:r>
            <a:r>
              <a:rPr lang="hu-HU" dirty="0" smtClean="0"/>
              <a:t>Válasz: Munkamód </a:t>
            </a:r>
            <a:r>
              <a:rPr lang="hu-HU" dirty="0"/>
              <a:t>kérdőív</a:t>
            </a:r>
          </a:p>
        </p:txBody>
      </p:sp>
    </p:spTree>
    <p:extLst>
      <p:ext uri="{BB962C8B-B14F-4D97-AF65-F5344CB8AC3E}">
        <p14:creationId xmlns:p14="http://schemas.microsoft.com/office/powerpoint/2010/main" val="3291496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>
                <a:latin typeface="+mn-lt"/>
              </a:rPr>
              <a:t>OKJ, KEOR, FEOR, szakképesítés-kereső</a:t>
            </a:r>
            <a:endParaRPr lang="hu-HU" sz="4000" b="1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1690688"/>
            <a:ext cx="10515600" cy="5046996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/>
              <a:t>Az Országos </a:t>
            </a:r>
            <a:r>
              <a:rPr lang="hu-HU" dirty="0"/>
              <a:t>Képzési </a:t>
            </a:r>
            <a:r>
              <a:rPr lang="hu-HU" dirty="0" smtClean="0"/>
              <a:t>Jegyzékek</a:t>
            </a:r>
          </a:p>
          <a:p>
            <a:pPr marL="0" indent="0">
              <a:buNone/>
            </a:pPr>
            <a:r>
              <a:rPr lang="hu-HU" dirty="0"/>
              <a:t>https://www.nive.hu//index.php?option=com_content&amp;view=article&amp;id=532</a:t>
            </a: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Központi Statisztikai Hivatal által kiadott Képzési Területek Egységes </a:t>
            </a:r>
            <a:r>
              <a:rPr lang="hu-HU" dirty="0"/>
              <a:t>O</a:t>
            </a:r>
            <a:r>
              <a:rPr lang="hu-HU" dirty="0" smtClean="0"/>
              <a:t>sztályozási Rendszere (KEOR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r>
              <a:rPr lang="hu-HU" dirty="0" smtClean="0"/>
              <a:t>http</a:t>
            </a:r>
            <a:r>
              <a:rPr lang="hu-HU" dirty="0"/>
              <a:t>://www.ksh.hu/docs/hun/xftp/modsz/keor18.pdf</a:t>
            </a: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/>
              <a:t>A Foglalkozások Egységes Osztályozási Rendszere (</a:t>
            </a:r>
            <a:r>
              <a:rPr lang="hu-HU" dirty="0" smtClean="0"/>
              <a:t>FEOR’08): a </a:t>
            </a:r>
            <a:r>
              <a:rPr lang="hu-HU" dirty="0"/>
              <a:t>foglalkozásokat tartalmazza a tevékenységek szakmai jellegének megfelelően, az adott foglalkozáshoz szükséges képzettség, készség figyelembe vételével kialakított csoportosításban (</a:t>
            </a:r>
            <a:r>
              <a:rPr lang="hu-HU" dirty="0">
                <a:hlinkClick r:id="rId2"/>
              </a:rPr>
              <a:t>http://</a:t>
            </a:r>
            <a:r>
              <a:rPr lang="hu-HU" dirty="0" smtClean="0">
                <a:hlinkClick r:id="rId2"/>
              </a:rPr>
              <a:t>www.ksh.hu/feor_menu</a:t>
            </a:r>
            <a:r>
              <a:rPr lang="hu-HU" dirty="0"/>
              <a:t>; </a:t>
            </a:r>
            <a:r>
              <a:rPr lang="hu-HU" dirty="0">
                <a:hlinkClick r:id="rId3"/>
              </a:rPr>
              <a:t>https://feor.munka.hu</a:t>
            </a:r>
            <a:r>
              <a:rPr lang="hu-HU" dirty="0" smtClean="0">
                <a:hlinkClick r:id="rId3"/>
              </a:rPr>
              <a:t>/</a:t>
            </a:r>
            <a:r>
              <a:rPr lang="hu-HU" dirty="0" smtClean="0"/>
              <a:t>).</a:t>
            </a:r>
          </a:p>
          <a:p>
            <a:r>
              <a:rPr lang="hu-HU" dirty="0"/>
              <a:t>A tehetséggondozás és az életpálya-építés összefüggései: </a:t>
            </a:r>
            <a:r>
              <a:rPr lang="hu-HU" dirty="0">
                <a:hlinkClick r:id="rId4"/>
              </a:rPr>
              <a:t>http://tehetseg.hu/interjuk/palyavalasztas-helyett-eletpalya-epites</a:t>
            </a:r>
            <a:endParaRPr lang="hu-HU" dirty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232893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6537"/>
          </a:xfrm>
        </p:spPr>
        <p:txBody>
          <a:bodyPr/>
          <a:lstStyle/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Életpálya folyamatrész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211662"/>
            <a:ext cx="10515600" cy="4965301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AA9F-8F4F-476C-B56C-8C9A7B267C19}" type="slidenum">
              <a:rPr lang="hu-HU" smtClean="0"/>
              <a:t>3</a:t>
            </a:fld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838200" y="3363780"/>
            <a:ext cx="1199212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OKJ képzés</a:t>
            </a:r>
            <a:endParaRPr lang="hu-HU" dirty="0"/>
          </a:p>
        </p:txBody>
      </p:sp>
      <p:sp>
        <p:nvSpPr>
          <p:cNvPr id="7" name="Jobbra nyíl 6"/>
          <p:cNvSpPr/>
          <p:nvPr/>
        </p:nvSpPr>
        <p:spPr>
          <a:xfrm>
            <a:off x="2037412" y="4499524"/>
            <a:ext cx="978408" cy="484632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Jobbra nyíl 8"/>
          <p:cNvSpPr/>
          <p:nvPr/>
        </p:nvSpPr>
        <p:spPr>
          <a:xfrm>
            <a:off x="2037412" y="2569364"/>
            <a:ext cx="978408" cy="484632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3572180" y="2288473"/>
            <a:ext cx="1224672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Munkaerő-piac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3498716" y="4529417"/>
            <a:ext cx="13716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Felsőoktatás</a:t>
            </a:r>
            <a:endParaRPr lang="hu-HU" dirty="0"/>
          </a:p>
        </p:txBody>
      </p:sp>
      <p:sp>
        <p:nvSpPr>
          <p:cNvPr id="12" name="Jobbra nyíl 11"/>
          <p:cNvSpPr/>
          <p:nvPr/>
        </p:nvSpPr>
        <p:spPr>
          <a:xfrm>
            <a:off x="5636776" y="4685356"/>
            <a:ext cx="978408" cy="484632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6985416" y="4529417"/>
            <a:ext cx="1239726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Munkaerő-piac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4" name="Jobbra nyíl 13"/>
          <p:cNvSpPr/>
          <p:nvPr/>
        </p:nvSpPr>
        <p:spPr>
          <a:xfrm>
            <a:off x="5605072" y="2109795"/>
            <a:ext cx="978408" cy="484632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Jobbra nyíl 14"/>
          <p:cNvSpPr/>
          <p:nvPr/>
        </p:nvSpPr>
        <p:spPr>
          <a:xfrm>
            <a:off x="5605072" y="2917034"/>
            <a:ext cx="978408" cy="484632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Jobbra nyíl 15"/>
          <p:cNvSpPr/>
          <p:nvPr/>
        </p:nvSpPr>
        <p:spPr>
          <a:xfrm>
            <a:off x="8544158" y="4443040"/>
            <a:ext cx="978408" cy="484632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Jobbra nyíl 16"/>
          <p:cNvSpPr/>
          <p:nvPr/>
        </p:nvSpPr>
        <p:spPr>
          <a:xfrm>
            <a:off x="8610600" y="5078368"/>
            <a:ext cx="978408" cy="484632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églalap 17"/>
          <p:cNvSpPr/>
          <p:nvPr/>
        </p:nvSpPr>
        <p:spPr>
          <a:xfrm>
            <a:off x="7390150" y="2109795"/>
            <a:ext cx="1379095" cy="459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alkalmazott</a:t>
            </a:r>
            <a:endParaRPr lang="hu-HU" dirty="0"/>
          </a:p>
        </p:txBody>
      </p:sp>
      <p:sp>
        <p:nvSpPr>
          <p:cNvPr id="19" name="Téglalap 18"/>
          <p:cNvSpPr/>
          <p:nvPr/>
        </p:nvSpPr>
        <p:spPr>
          <a:xfrm>
            <a:off x="7390149" y="2917034"/>
            <a:ext cx="1379095" cy="55754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Vállalkozó</a:t>
            </a:r>
            <a:endParaRPr lang="hu-HU" dirty="0"/>
          </a:p>
        </p:txBody>
      </p:sp>
      <p:sp>
        <p:nvSpPr>
          <p:cNvPr id="20" name="Téglalap 19"/>
          <p:cNvSpPr/>
          <p:nvPr/>
        </p:nvSpPr>
        <p:spPr>
          <a:xfrm>
            <a:off x="9980982" y="4443040"/>
            <a:ext cx="1372817" cy="442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/>
              <a:t>alkalmazott</a:t>
            </a:r>
            <a:endParaRPr lang="hu-HU" dirty="0"/>
          </a:p>
        </p:txBody>
      </p:sp>
      <p:sp>
        <p:nvSpPr>
          <p:cNvPr id="21" name="Téglalap 20"/>
          <p:cNvSpPr/>
          <p:nvPr/>
        </p:nvSpPr>
        <p:spPr>
          <a:xfrm>
            <a:off x="10014203" y="5064476"/>
            <a:ext cx="1339595" cy="4985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/>
              <a:t>Vállalkozó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73179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>
                <a:latin typeface="+mn-lt"/>
              </a:rPr>
              <a:t>szakképesítés-kereső</a:t>
            </a:r>
            <a:endParaRPr lang="hu-HU" sz="4000" b="1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1690688"/>
            <a:ext cx="10515600" cy="5046996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smtClean="0"/>
              <a:t>Pálya</a:t>
            </a:r>
            <a:r>
              <a:rPr lang="hu-HU" dirty="0" smtClean="0"/>
              <a:t>, szakma, </a:t>
            </a:r>
            <a:r>
              <a:rPr lang="hu-HU" dirty="0"/>
              <a:t>szakképesítés keresők: </a:t>
            </a:r>
            <a:r>
              <a:rPr lang="hu-HU" dirty="0">
                <a:hlinkClick r:id="rId2"/>
              </a:rPr>
              <a:t>https://</a:t>
            </a:r>
            <a:r>
              <a:rPr lang="hu-HU" dirty="0" smtClean="0">
                <a:hlinkClick r:id="rId2"/>
              </a:rPr>
              <a:t>palyaorientacio.munka.hu/szakemberek/keresok</a:t>
            </a: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Puzzle interaktív játék (</a:t>
            </a:r>
            <a:r>
              <a:rPr lang="hu-HU" dirty="0">
                <a:hlinkClick r:id="rId3"/>
              </a:rPr>
              <a:t>https://</a:t>
            </a:r>
            <a:r>
              <a:rPr lang="hu-HU" dirty="0" smtClean="0">
                <a:hlinkClick r:id="rId3"/>
              </a:rPr>
              <a:t>palyaorientacio.munka.hu/szakemberek/foglalkozas/jatek</a:t>
            </a:r>
            <a:r>
              <a:rPr lang="hu-HU" dirty="0" smtClean="0"/>
              <a:t>)</a:t>
            </a:r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5119263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 err="1" smtClean="0">
                <a:latin typeface="+mn-lt"/>
              </a:rPr>
              <a:t>Munkaerőpiaci</a:t>
            </a:r>
            <a:r>
              <a:rPr lang="hu-HU" sz="4000" b="1" dirty="0" smtClean="0">
                <a:latin typeface="+mn-lt"/>
              </a:rPr>
              <a:t> szervezetek 1.</a:t>
            </a:r>
            <a:endParaRPr lang="hu-HU" sz="4000" b="1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Nemzeti Foglalkoztatási </a:t>
            </a:r>
            <a:r>
              <a:rPr lang="hu-HU" dirty="0" smtClean="0"/>
              <a:t>Szolgálat: információk álláskeresőknek </a:t>
            </a:r>
            <a:r>
              <a:rPr lang="hu-HU" dirty="0"/>
              <a:t>és munkaadóknak (</a:t>
            </a:r>
            <a:r>
              <a:rPr lang="hu-HU" dirty="0">
                <a:hlinkClick r:id="rId2"/>
              </a:rPr>
              <a:t>https://</a:t>
            </a:r>
            <a:r>
              <a:rPr lang="hu-HU" dirty="0" smtClean="0">
                <a:hlinkClick r:id="rId2"/>
              </a:rPr>
              <a:t>nfsz.munka.hu/Lapok/Default.aspx</a:t>
            </a:r>
            <a:r>
              <a:rPr lang="hu-HU" dirty="0" smtClean="0"/>
              <a:t>)</a:t>
            </a:r>
          </a:p>
          <a:p>
            <a:endParaRPr lang="hu-HU" dirty="0" smtClean="0"/>
          </a:p>
          <a:p>
            <a:r>
              <a:rPr lang="hu-HU" dirty="0"/>
              <a:t>Virtuális Munkaerőpiac </a:t>
            </a:r>
            <a:r>
              <a:rPr lang="hu-HU" dirty="0" smtClean="0"/>
              <a:t>Portál (</a:t>
            </a:r>
            <a:r>
              <a:rPr lang="hu-HU" dirty="0" smtClean="0">
                <a:hlinkClick r:id="rId3"/>
              </a:rPr>
              <a:t>https</a:t>
            </a:r>
            <a:r>
              <a:rPr lang="hu-HU" dirty="0">
                <a:hlinkClick r:id="rId3"/>
              </a:rPr>
              <a:t>://vmp.munka.hu</a:t>
            </a:r>
            <a:r>
              <a:rPr lang="hu-HU" dirty="0" smtClean="0">
                <a:hlinkClick r:id="rId3"/>
              </a:rPr>
              <a:t>/</a:t>
            </a:r>
            <a:r>
              <a:rPr lang="hu-HU" dirty="0" smtClean="0"/>
              <a:t>)</a:t>
            </a:r>
          </a:p>
          <a:p>
            <a:endParaRPr lang="hu-HU" dirty="0" smtClean="0"/>
          </a:p>
          <a:p>
            <a:r>
              <a:rPr lang="hu-HU" dirty="0" smtClean="0"/>
              <a:t>Nemzetközi </a:t>
            </a:r>
            <a:r>
              <a:rPr lang="hu-HU" dirty="0"/>
              <a:t>Munkaügyi szervezet (International </a:t>
            </a:r>
            <a:r>
              <a:rPr lang="hu-HU" dirty="0" err="1" smtClean="0"/>
              <a:t>Labour</a:t>
            </a:r>
            <a:r>
              <a:rPr lang="hu-HU" dirty="0" smtClean="0"/>
              <a:t> Organization</a:t>
            </a:r>
            <a:r>
              <a:rPr lang="hu-HU" dirty="0"/>
              <a:t>, ILO</a:t>
            </a:r>
            <a:r>
              <a:rPr lang="hu-HU" dirty="0" smtClean="0"/>
              <a:t>) tagállamainak </a:t>
            </a:r>
            <a:r>
              <a:rPr lang="hu-HU" dirty="0"/>
              <a:t>foglalkoztatáspolitikai </a:t>
            </a:r>
            <a:r>
              <a:rPr lang="hu-HU" dirty="0" smtClean="0"/>
              <a:t>kötelezettségei: ingyenes</a:t>
            </a:r>
            <a:r>
              <a:rPr lang="hu-HU" dirty="0"/>
              <a:t>, állami munkaerő-piaci szervezetet fenntartása, vagy </a:t>
            </a:r>
            <a:r>
              <a:rPr lang="hu-HU" dirty="0" smtClean="0"/>
              <a:t>a fenntartás </a:t>
            </a:r>
            <a:r>
              <a:rPr lang="hu-HU" dirty="0"/>
              <a:t>biztosítása, melynek négy alapfunkcióval kell </a:t>
            </a:r>
            <a:r>
              <a:rPr lang="hu-HU" dirty="0" smtClean="0"/>
              <a:t>rendelkezni: 1</a:t>
            </a:r>
            <a:r>
              <a:rPr lang="hu-HU" dirty="0"/>
              <a:t>. munkaközvetítés</a:t>
            </a:r>
            <a:r>
              <a:rPr lang="hu-HU" dirty="0" smtClean="0"/>
              <a:t>, 2</a:t>
            </a:r>
            <a:r>
              <a:rPr lang="hu-HU" dirty="0"/>
              <a:t>. munkaerő-piaci információs rendszer működtetése</a:t>
            </a:r>
            <a:r>
              <a:rPr lang="hu-HU" dirty="0" smtClean="0"/>
              <a:t>, 3</a:t>
            </a:r>
            <a:r>
              <a:rPr lang="hu-HU" dirty="0"/>
              <a:t>. munkaerő-piaci eszközök, </a:t>
            </a:r>
            <a:r>
              <a:rPr lang="hu-HU" dirty="0" smtClean="0"/>
              <a:t> programok </a:t>
            </a:r>
            <a:r>
              <a:rPr lang="hu-HU" dirty="0"/>
              <a:t>menedzselése</a:t>
            </a:r>
            <a:r>
              <a:rPr lang="hu-HU" dirty="0" smtClean="0"/>
              <a:t>, 4</a:t>
            </a:r>
            <a:r>
              <a:rPr lang="hu-HU" dirty="0"/>
              <a:t>. munkanélküliek ellátása. </a:t>
            </a:r>
          </a:p>
        </p:txBody>
      </p:sp>
    </p:spTree>
    <p:extLst>
      <p:ext uri="{BB962C8B-B14F-4D97-AF65-F5344CB8AC3E}">
        <p14:creationId xmlns:p14="http://schemas.microsoft.com/office/powerpoint/2010/main" val="32622821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b="1" dirty="0" err="1" smtClean="0">
                <a:solidFill>
                  <a:prstClr val="black"/>
                </a:solidFill>
                <a:latin typeface="Calibri" panose="020F0502020204030204"/>
              </a:rPr>
              <a:t>Munkaerőpiaci</a:t>
            </a:r>
            <a:r>
              <a:rPr lang="hu-HU" sz="4000" b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hu-HU" sz="4000" b="1" dirty="0" smtClean="0">
                <a:solidFill>
                  <a:prstClr val="black"/>
                </a:solidFill>
                <a:latin typeface="Calibri" panose="020F0502020204030204"/>
              </a:rPr>
              <a:t>szervezetek 2.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EURES: az </a:t>
            </a:r>
            <a:r>
              <a:rPr lang="hu-HU" dirty="0"/>
              <a:t>Európai Foglalkoztatási Mobilitás </a:t>
            </a:r>
            <a:r>
              <a:rPr lang="hu-HU" dirty="0" smtClean="0"/>
              <a:t>Portálja (</a:t>
            </a:r>
            <a:r>
              <a:rPr lang="hu-HU" dirty="0" smtClean="0">
                <a:hlinkClick r:id="rId2"/>
              </a:rPr>
              <a:t>https</a:t>
            </a:r>
            <a:r>
              <a:rPr lang="hu-HU" dirty="0">
                <a:hlinkClick r:id="rId2"/>
              </a:rPr>
              <a:t>://</a:t>
            </a:r>
            <a:r>
              <a:rPr lang="hu-HU" dirty="0" smtClean="0">
                <a:hlinkClick r:id="rId2"/>
              </a:rPr>
              <a:t>ec.europa.eu/eures/public/hu/homepage</a:t>
            </a:r>
            <a:r>
              <a:rPr lang="hu-HU" dirty="0" smtClean="0"/>
              <a:t>)</a:t>
            </a:r>
          </a:p>
          <a:p>
            <a:endParaRPr lang="hu-HU" dirty="0"/>
          </a:p>
          <a:p>
            <a:r>
              <a:rPr lang="hu-HU" dirty="0" smtClean="0"/>
              <a:t>Információk álláskeresőknek</a:t>
            </a:r>
            <a:r>
              <a:rPr lang="hu-HU" dirty="0"/>
              <a:t>, munkaadóknak: Az EURES segíti az álláskeresőket abban, hogy állást találjanak, a munkáltatókat pedig abban, hogy egész Európából toborozzanak </a:t>
            </a:r>
            <a:r>
              <a:rPr lang="hu-HU" dirty="0" smtClean="0"/>
              <a:t>munkaerőt.</a:t>
            </a:r>
            <a:endParaRPr lang="hu-HU" dirty="0"/>
          </a:p>
          <a:p>
            <a:endParaRPr lang="hu-HU" dirty="0" smtClean="0"/>
          </a:p>
          <a:p>
            <a:r>
              <a:rPr lang="hu-HU" dirty="0"/>
              <a:t>A </a:t>
            </a:r>
            <a:r>
              <a:rPr lang="hu-HU" dirty="0" err="1"/>
              <a:t>Drop’pin@EURES</a:t>
            </a:r>
            <a:r>
              <a:rPr lang="hu-HU" dirty="0"/>
              <a:t> az a hely, ahol a vállalatok és szervezetek népszerűsíthetik és bemutathatják a fiataloknak szóló lehetőségeket, hogy ezzel támogassák az európai fiatalok első lépéseit a munkaerőpiacon. Az online platform által kínált lehetőségek között szerepelnek tanulószerződéses gyakorlati képzések, gyakornoki programok, oktatási programok, e-tanulási kurzusok, nyelvtanfolyamok, mobilitási támogatás, </a:t>
            </a:r>
            <a:r>
              <a:rPr lang="hu-HU" dirty="0" err="1"/>
              <a:t>coaching</a:t>
            </a:r>
            <a:r>
              <a:rPr lang="hu-HU" dirty="0"/>
              <a:t> és </a:t>
            </a:r>
            <a:r>
              <a:rPr lang="hu-HU" dirty="0" err="1"/>
              <a:t>mentorálás</a:t>
            </a:r>
            <a:r>
              <a:rPr lang="hu-HU" dirty="0"/>
              <a:t> stb.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377508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64104"/>
          </a:xfrm>
        </p:spPr>
        <p:txBody>
          <a:bodyPr/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tíz legfontosabb készség 2015-ben és melyik lesz 2020-ban a munkaerőpiacon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79882" y="1229193"/>
            <a:ext cx="5839918" cy="54922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2015-ben: </a:t>
            </a:r>
            <a:endParaRPr lang="hu-HU" dirty="0" smtClean="0"/>
          </a:p>
          <a:p>
            <a:pPr marL="514350" indent="-514350">
              <a:buAutoNum type="arabicPeriod"/>
            </a:pPr>
            <a:r>
              <a:rPr lang="hu-HU" dirty="0" smtClean="0"/>
              <a:t>Komplex </a:t>
            </a:r>
            <a:r>
              <a:rPr lang="hu-HU" dirty="0"/>
              <a:t>problémamegoldás </a:t>
            </a:r>
          </a:p>
          <a:p>
            <a:pPr marL="0" indent="0">
              <a:buNone/>
            </a:pPr>
            <a:r>
              <a:rPr lang="hu-HU" dirty="0" smtClean="0"/>
              <a:t>2</a:t>
            </a:r>
            <a:r>
              <a:rPr lang="hu-HU" dirty="0"/>
              <a:t>. Másokkal való együttműködés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3</a:t>
            </a:r>
            <a:r>
              <a:rPr lang="hu-HU" dirty="0"/>
              <a:t>. Emberek vezetése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4</a:t>
            </a:r>
            <a:r>
              <a:rPr lang="hu-HU" dirty="0"/>
              <a:t>. Kritikus gondolkodás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5</a:t>
            </a:r>
            <a:r>
              <a:rPr lang="hu-HU" dirty="0"/>
              <a:t>. Tárgyalástechnika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6</a:t>
            </a:r>
            <a:r>
              <a:rPr lang="hu-HU" dirty="0"/>
              <a:t>. A minőség menedzselése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7</a:t>
            </a:r>
            <a:r>
              <a:rPr lang="hu-HU" dirty="0"/>
              <a:t>. Szolgáltatás orientáltság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8</a:t>
            </a:r>
            <a:r>
              <a:rPr lang="hu-HU" dirty="0"/>
              <a:t>. </a:t>
            </a:r>
            <a:r>
              <a:rPr lang="hu-HU" dirty="0" smtClean="0"/>
              <a:t>Döntéshozás</a:t>
            </a:r>
          </a:p>
          <a:p>
            <a:pPr marL="0" indent="0">
              <a:buNone/>
            </a:pPr>
            <a:r>
              <a:rPr lang="hu-HU" dirty="0" smtClean="0"/>
              <a:t> </a:t>
            </a:r>
            <a:r>
              <a:rPr lang="hu-HU" dirty="0"/>
              <a:t>9. Aktív hallgatás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10</a:t>
            </a:r>
            <a:r>
              <a:rPr lang="hu-HU" dirty="0"/>
              <a:t>. Kreativitás</a:t>
            </a:r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229192"/>
            <a:ext cx="5181600" cy="56288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2020-ban: </a:t>
            </a:r>
            <a:endParaRPr lang="hu-HU" dirty="0" smtClean="0"/>
          </a:p>
          <a:p>
            <a:pPr marL="514350" indent="-514350">
              <a:buAutoNum type="arabicPeriod"/>
            </a:pPr>
            <a:r>
              <a:rPr lang="hu-HU" dirty="0" smtClean="0"/>
              <a:t>Komplex </a:t>
            </a:r>
            <a:r>
              <a:rPr lang="hu-HU" dirty="0"/>
              <a:t>problémamegoldás </a:t>
            </a:r>
            <a:endParaRPr lang="hu-HU" dirty="0" smtClean="0"/>
          </a:p>
          <a:p>
            <a:pPr marL="514350" indent="-514350">
              <a:buAutoNum type="arabicPeriod"/>
            </a:pPr>
            <a:r>
              <a:rPr lang="hu-HU" dirty="0" smtClean="0"/>
              <a:t>Kritikus </a:t>
            </a:r>
            <a:r>
              <a:rPr lang="hu-HU" dirty="0"/>
              <a:t>gondolkodás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3</a:t>
            </a:r>
            <a:r>
              <a:rPr lang="hu-HU" dirty="0"/>
              <a:t>. Kreativitás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4</a:t>
            </a:r>
            <a:r>
              <a:rPr lang="hu-HU" dirty="0"/>
              <a:t>. Emberek vezetése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5</a:t>
            </a:r>
            <a:r>
              <a:rPr lang="hu-HU" dirty="0"/>
              <a:t>. Másokkal való együttműködés 6. Érzelmi intelligencia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7</a:t>
            </a:r>
            <a:r>
              <a:rPr lang="hu-HU" dirty="0"/>
              <a:t>. Döntéshozás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8</a:t>
            </a:r>
            <a:r>
              <a:rPr lang="hu-HU" dirty="0"/>
              <a:t>. Szolgáltatás orientáltság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9</a:t>
            </a:r>
            <a:r>
              <a:rPr lang="hu-HU" dirty="0"/>
              <a:t>. </a:t>
            </a:r>
            <a:r>
              <a:rPr lang="hu-HU" dirty="0" err="1"/>
              <a:t>Tárgyalásitechnika</a:t>
            </a:r>
            <a:r>
              <a:rPr lang="hu-HU" dirty="0"/>
              <a:t>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10</a:t>
            </a:r>
            <a:r>
              <a:rPr lang="hu-HU" dirty="0"/>
              <a:t>. Rugalmas gondolkodás</a:t>
            </a:r>
          </a:p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AA9F-8F4F-476C-B56C-8C9A7B267C19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1796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728211"/>
            <a:ext cx="10515600" cy="1199212"/>
          </a:xfrm>
        </p:spPr>
        <p:txBody>
          <a:bodyPr>
            <a:normAutofit/>
          </a:bodyPr>
          <a:lstStyle/>
          <a:p>
            <a:pPr algn="ctr"/>
            <a:r>
              <a:rPr lang="hu-H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modlane.g</a:t>
            </a:r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hu-H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gmail.com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AA9F-8F4F-476C-B56C-8C9A7B267C19}" type="slidenum">
              <a:rPr lang="hu-HU" smtClean="0"/>
              <a:t>34</a:t>
            </a:fld>
            <a:endParaRPr lang="hu-HU"/>
          </a:p>
        </p:txBody>
      </p:sp>
      <p:pic>
        <p:nvPicPr>
          <p:cNvPr id="14338" name="Picture 2" descr="http://www.szamalk-szki.hu/images/content/Projektek/joblap/JOB%20LAB%20Logo_Page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90"/>
            <a:ext cx="3537679" cy="107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990" y="5771213"/>
            <a:ext cx="4021112" cy="100726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0"/>
            <a:ext cx="1524001" cy="125878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6458"/>
            <a:ext cx="1524000" cy="137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017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844811"/>
            <a:ext cx="10515600" cy="4356776"/>
          </a:xfrm>
        </p:spPr>
        <p:txBody>
          <a:bodyPr/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Az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OKJ bizonyítvány helye az oktatási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rendszerben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AA9F-8F4F-476C-B56C-8C9A7B267C1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5268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AA9F-8F4F-476C-B56C-8C9A7B267C19}" type="slidenum">
              <a:rPr lang="hu-HU" smtClean="0"/>
              <a:t>5</a:t>
            </a:fld>
            <a:endParaRPr lang="hu-HU"/>
          </a:p>
        </p:txBody>
      </p:sp>
      <p:pic>
        <p:nvPicPr>
          <p:cNvPr id="103" name="Picture 3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994" y="-88899"/>
            <a:ext cx="7287426" cy="785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42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01747"/>
          </a:xfrm>
        </p:spPr>
        <p:txBody>
          <a:bodyPr/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Számalk-Szalézi Szakgimnázium </a:t>
            </a:r>
            <a:b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szakképzései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AA9F-8F4F-476C-B56C-8C9A7B267C1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5139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AA9F-8F4F-476C-B56C-8C9A7B267C19}" type="slidenum">
              <a:rPr lang="hu-HU" smtClean="0"/>
              <a:t>7</a:t>
            </a:fld>
            <a:endParaRPr lang="hu-HU"/>
          </a:p>
        </p:txBody>
      </p:sp>
      <p:graphicFrame>
        <p:nvGraphicFramePr>
          <p:cNvPr id="12" name="Tábláza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596205"/>
              </p:ext>
            </p:extLst>
          </p:nvPr>
        </p:nvGraphicFramePr>
        <p:xfrm>
          <a:off x="1094283" y="209859"/>
          <a:ext cx="9338872" cy="66070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8732"/>
                <a:gridCol w="907032"/>
                <a:gridCol w="1677052"/>
                <a:gridCol w="1709936"/>
                <a:gridCol w="906120"/>
              </a:tblGrid>
              <a:tr h="274766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Szakképesítés neve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szint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szakmacsoport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ágazat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N/E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</a:tr>
              <a:tr h="139028">
                <a:tc gridSpan="5"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u="sng" cap="all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INFORMATIKAI KÉPZÉSEK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74766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CAD-CAM informatikus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7.Informatika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13.Informatika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</a:tr>
              <a:tr h="274766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Gazdasági informatikus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7.Informatika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13.Informatika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</a:tr>
              <a:tr h="274766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Informatikai rendszerüzemeltető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7.Informatika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13.Informatika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</a:tr>
              <a:tr h="274766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Szoftverfejlesztő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7.Informatika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13.Informatika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</a:tr>
              <a:tr h="274766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Műszaki informatikus – ösztöndíjas képzés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7.Informatika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13.Informatika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</a:tr>
              <a:tr h="274766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Webfejlesztő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7.Informatika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13.Informatika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</a:tr>
              <a:tr h="139028">
                <a:tc gridSpan="5"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u="sng" cap="all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MŰVÉSZETI KÉPZÉSEK</a:t>
                      </a:r>
                      <a:endParaRPr lang="hu-H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824297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Dekoratőr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Művészet, közművelődés, kommunikáció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Képző- és iparművészet</a:t>
                      </a:r>
                    </a:p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</a:tr>
              <a:tr h="499406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Fotográfus és fotótermék-kereskedő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 Egyéb szolgáltatások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 optika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N,E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</a:tr>
              <a:tr h="824297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Grafikus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Művészet, közművelődés, kommunikáció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Képző- és iparművészet</a:t>
                      </a:r>
                    </a:p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N,E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</a:tr>
              <a:tr h="824297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Mozgókép- és animációkészítő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Művészet, közművelődés, kommunikáció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Hang-, film és színháztechnika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</a:tr>
              <a:tr h="824297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Festő(művész)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Művészet, közművelődés, kommunikáció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Képző- és iparművészet</a:t>
                      </a:r>
                    </a:p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</a:tr>
              <a:tr h="342830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Kiadványszerkesztő technikus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75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12.Nyomdaipar </a:t>
                      </a:r>
                      <a:endParaRPr lang="hu-HU" sz="1600" b="1" i="1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 Nyomdaipar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15" marR="2541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197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AA9F-8F4F-476C-B56C-8C9A7B267C19}" type="slidenum">
              <a:rPr lang="hu-HU" smtClean="0"/>
              <a:t>8</a:t>
            </a:fld>
            <a:endParaRPr lang="hu-HU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778784"/>
              </p:ext>
            </p:extLst>
          </p:nvPr>
        </p:nvGraphicFramePr>
        <p:xfrm>
          <a:off x="1214204" y="149903"/>
          <a:ext cx="8979107" cy="63408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45778"/>
                <a:gridCol w="886659"/>
                <a:gridCol w="1585810"/>
                <a:gridCol w="1575093"/>
                <a:gridCol w="885767"/>
              </a:tblGrid>
              <a:tr h="524629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Szakképesítés neve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1" marR="48061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szint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1" marR="48061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szakmacsoport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1" marR="48061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ágazat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1" marR="48061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N/E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1" marR="48061" marT="0" marB="0"/>
                </a:tc>
              </a:tr>
              <a:tr h="524629">
                <a:tc gridSpan="5"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u="sng" cap="all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GAZDASÁGI, ÜGYVITELI KÉPZÉSEK</a:t>
                      </a:r>
                      <a:r>
                        <a:rPr lang="hu-HU" sz="1600" u="sng" cap="all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NAPPALI KÉPZÉS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1" marR="48061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603501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Irodai titkár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1" marR="48061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1" marR="48061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75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16.Ügyvitel</a:t>
                      </a:r>
                      <a:endParaRPr lang="hu-HU" sz="1600" b="1" i="1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61" marR="48061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75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25.Ügyvitel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1" marR="48061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1" marR="48061" marT="0" marB="0"/>
                </a:tc>
              </a:tr>
              <a:tr h="727765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Kis- és középvállalkozások ügyvezetője II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1" marR="48061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1" marR="48061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75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19.Egyéb szolgáltatások</a:t>
                      </a:r>
                      <a:endParaRPr lang="hu-HU" sz="1600" b="1" i="1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61" marR="480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1" marR="48061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1" marR="48061" marT="0" marB="0"/>
                </a:tc>
              </a:tr>
              <a:tr h="524629">
                <a:tc gridSpan="5"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u="sng" cap="all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HUMÁN KÉPZÉSEK</a:t>
                      </a:r>
                      <a:r>
                        <a:rPr lang="hu-HU" sz="1600" u="sng" cap="all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NAPPALI KÉPZÉS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1" marR="48061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455527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Közművelődési és közönségkapcsolati szakember (közművelődési szakember II.)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1" marR="48061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1" marR="48061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75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Művészet, közművelődés, kommunikáció</a:t>
                      </a:r>
                      <a:endParaRPr lang="hu-HU" sz="1600" b="1" i="1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61" marR="480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 Közművelődés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1" marR="48061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1" marR="48061" marT="0" marB="0"/>
                </a:tc>
              </a:tr>
              <a:tr h="524629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Pedagógiai- és családsegítő munkatárs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1" marR="48061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1" marR="48061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75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3.Oktatás</a:t>
                      </a:r>
                      <a:endParaRPr lang="hu-HU" sz="1600" b="1" i="1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61" marR="480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Pedagógia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1" marR="48061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1" marR="48061" marT="0" marB="0"/>
                </a:tc>
              </a:tr>
              <a:tr h="727765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Idegenvezető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1" marR="48061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1" marR="48061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75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 Vendéglátás-turisztika</a:t>
                      </a:r>
                      <a:endParaRPr lang="hu-HU" sz="1600" b="1" i="1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61" marR="480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 Turisztika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1" marR="48061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1" marR="48061" marT="0" marB="0"/>
                </a:tc>
              </a:tr>
              <a:tr h="727765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Turisztikai szervező, értékesítő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1" marR="48061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1" marR="48061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75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 Vendéglátás-turisztika</a:t>
                      </a:r>
                      <a:endParaRPr lang="hu-HU" sz="1600" b="1" i="1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61" marR="480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 Turisztika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1" marR="48061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1" marR="4806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951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655064"/>
              </p:ext>
            </p:extLst>
          </p:nvPr>
        </p:nvGraphicFramePr>
        <p:xfrm>
          <a:off x="1094281" y="2098621"/>
          <a:ext cx="9773587" cy="37625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5976"/>
                <a:gridCol w="8477611"/>
              </a:tblGrid>
              <a:tr h="18812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emeltszintű szakképesítés (technikus), amely érettségi végzettséghez kötött és elsősorban iskolai rendszerű szakképzésben szerezhető meg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812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emeltszintű szakképesítés-ráépülés, amely elsősorban iskolai rendszerű szakképzésben megszerezhető, érettségi végzettséghez kötött szakképesítésre épül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AA9F-8F4F-476C-B56C-8C9A7B267C19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7666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2044</TotalTime>
  <Words>1427</Words>
  <Application>Microsoft Office PowerPoint</Application>
  <PresentationFormat>Szélesvásznú</PresentationFormat>
  <Paragraphs>329</Paragraphs>
  <Slides>34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Office-téma</vt:lpstr>
      <vt:lpstr>OKJ bizonyítvánnyal a munkaerőpiacon </vt:lpstr>
      <vt:lpstr>Tartalom</vt:lpstr>
      <vt:lpstr>Életpálya folyamatrész</vt:lpstr>
      <vt:lpstr>1. Az OKJ bizonyítvány helye az oktatási rendszerben </vt:lpstr>
      <vt:lpstr>PowerPoint bemutató</vt:lpstr>
      <vt:lpstr>Számalk-Szalézi Szakgimnázium  szakképzései</vt:lpstr>
      <vt:lpstr>PowerPoint bemutató</vt:lpstr>
      <vt:lpstr>PowerPoint bemutató</vt:lpstr>
      <vt:lpstr>PowerPoint bemutató</vt:lpstr>
      <vt:lpstr>     2. OKJ bizonyítvány értéke a felsőoktatásban (pontbeszámítás, szakmai gyakorlati tudás hasznossága a felsőoktatási tanulmányok során) </vt:lpstr>
      <vt:lpstr>Felsőoktatási pontszám</vt:lpstr>
      <vt:lpstr>Pontszám beszámítás</vt:lpstr>
      <vt:lpstr>https://www.felvi.hu/felveteli/jelentkezes/felveteli_tajekoztato/FFT_2019K/8_tablazatok  6.sz táblázat SZAKIRÁNYÚ TOVÁBBTANULÁS MEGHATÁROZÁSA FELVÉTELI PONTSZÁMÍTÁS SZEMPONTJÁBÓL  A következő táblázat a Szalézi Szakgimnázium szakképesítéseire vonatkozik </vt:lpstr>
      <vt:lpstr>PowerPoint bemutató</vt:lpstr>
      <vt:lpstr>  3. Elhelyezkedési lehetőségek a munkaerőpiacon OKJ bizonyítvánnyal</vt:lpstr>
      <vt:lpstr>Álláslehetőségek</vt:lpstr>
      <vt:lpstr>4. Munkáltatók fogadókészsége </vt:lpstr>
      <vt:lpstr>Europass portfólió http://europass.hu/altalanos-bemutatas</vt:lpstr>
      <vt:lpstr>5. Felkészülés az életpálya tervezésre</vt:lpstr>
      <vt:lpstr>Tervezés alapja</vt:lpstr>
      <vt:lpstr> Interneten elérhető információk</vt:lpstr>
      <vt:lpstr>Önismeret és életpálya-építés</vt:lpstr>
      <vt:lpstr>Pályalélektani, pályaalkalmasság, elméletek</vt:lpstr>
      <vt:lpstr>EU kompetencia</vt:lpstr>
      <vt:lpstr>EU kulcskompetenciák</vt:lpstr>
      <vt:lpstr>A személyiség megismerésének lehetőségei a pályaorientációs munkában</vt:lpstr>
      <vt:lpstr>Az életpálya-építés egyéni lépései 1.</vt:lpstr>
      <vt:lpstr>Az életpálya-építés egyéni lépései 2.</vt:lpstr>
      <vt:lpstr>OKJ, KEOR, FEOR, szakképesítés-kereső</vt:lpstr>
      <vt:lpstr>szakképesítés-kereső</vt:lpstr>
      <vt:lpstr>Munkaerőpiaci szervezetek 1.</vt:lpstr>
      <vt:lpstr>Munkaerőpiaci szervezetek 2.</vt:lpstr>
      <vt:lpstr>A tíz legfontosabb készség 2015-ben és melyik lesz 2020-ban a munkaerőpiacon </vt:lpstr>
      <vt:lpstr>modlane.g@gmail.com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ASUS</dc:creator>
  <cp:lastModifiedBy>ASUS</cp:lastModifiedBy>
  <cp:revision>119</cp:revision>
  <dcterms:created xsi:type="dcterms:W3CDTF">2017-10-03T19:32:19Z</dcterms:created>
  <dcterms:modified xsi:type="dcterms:W3CDTF">2018-11-09T14:40:40Z</dcterms:modified>
</cp:coreProperties>
</file>