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1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5" r:id="rId17"/>
    <p:sldId id="276" r:id="rId18"/>
    <p:sldId id="277" r:id="rId19"/>
    <p:sldId id="260" r:id="rId20"/>
  </p:sldIdLst>
  <p:sldSz cx="9144000" cy="5143500" type="screen16x9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450"/>
    <a:srgbClr val="1E1E1E"/>
    <a:srgbClr val="69BE28"/>
    <a:srgbClr val="382D24"/>
    <a:srgbClr val="D7D5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7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A30884-D7A0-4BB7-AF1A-A94BA941AA08}" type="datetimeFigureOut">
              <a:rPr lang="hu-HU" smtClean="0"/>
              <a:t>2019. 05. 21.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BA96A-45DF-4C28-8EA1-AE0AACFE2D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4723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bg>
      <p:bgPr>
        <a:solidFill>
          <a:srgbClr val="1E1E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1520" y="1347614"/>
            <a:ext cx="8640960" cy="2376264"/>
          </a:xfrm>
        </p:spPr>
        <p:txBody>
          <a:bodyPr>
            <a:normAutofit/>
          </a:bodyPr>
          <a:lstStyle>
            <a:lvl1pPr>
              <a:defRPr sz="6000" b="1">
                <a:solidFill>
                  <a:srgbClr val="FCD45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251520" y="4011910"/>
            <a:ext cx="8640960" cy="432048"/>
          </a:xfrm>
        </p:spPr>
        <p:txBody>
          <a:bodyPr>
            <a:normAutofit/>
          </a:bodyPr>
          <a:lstStyle>
            <a:lvl1pPr marL="0" indent="0" algn="l">
              <a:buNone/>
              <a:defRPr sz="2800" b="0" baseline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 smtClean="0"/>
              <a:t>Előadó: 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6AA6B-5597-4473-9207-EA5AB9F0DCFD}" type="slidenum">
              <a:rPr lang="hu-HU" smtClean="0"/>
              <a:t>‹#›</a:t>
            </a:fld>
            <a:endParaRPr lang="hu-HU"/>
          </a:p>
        </p:txBody>
      </p:sp>
      <p:sp>
        <p:nvSpPr>
          <p:cNvPr id="4" name="Téglalap 3"/>
          <p:cNvSpPr/>
          <p:nvPr userDrawn="1"/>
        </p:nvSpPr>
        <p:spPr>
          <a:xfrm>
            <a:off x="179512" y="4731990"/>
            <a:ext cx="8784976" cy="360040"/>
          </a:xfrm>
          <a:prstGeom prst="rect">
            <a:avLst/>
          </a:prstGeom>
          <a:solidFill>
            <a:srgbClr val="1E1E1E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9502"/>
            <a:ext cx="3456384" cy="729920"/>
          </a:xfrm>
          <a:prstGeom prst="rect">
            <a:avLst/>
          </a:prstGeom>
        </p:spPr>
      </p:pic>
      <p:sp>
        <p:nvSpPr>
          <p:cNvPr id="13" name="Szöveg helye 12"/>
          <p:cNvSpPr>
            <a:spLocks noGrp="1"/>
          </p:cNvSpPr>
          <p:nvPr>
            <p:ph type="body" sz="quarter" idx="13" hasCustomPrompt="1"/>
          </p:nvPr>
        </p:nvSpPr>
        <p:spPr>
          <a:xfrm>
            <a:off x="250502" y="4443957"/>
            <a:ext cx="4321498" cy="433483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hu-HU" dirty="0" smtClean="0"/>
              <a:t>dátum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3984220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9" name="Élőláb helye 4"/>
          <p:cNvSpPr>
            <a:spLocks noGrp="1"/>
          </p:cNvSpPr>
          <p:nvPr>
            <p:ph type="ftr" sz="quarter" idx="3"/>
          </p:nvPr>
        </p:nvSpPr>
        <p:spPr>
          <a:xfrm>
            <a:off x="1691680" y="4767263"/>
            <a:ext cx="576064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algn="l"/>
            <a:endParaRPr lang="hu-HU" dirty="0"/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27584" y="4767263"/>
            <a:ext cx="86409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algn="r"/>
            <a:fld id="{D876AA6B-5597-4473-9207-EA5AB9F0DCFD}" type="slidenum">
              <a:rPr lang="hu-HU" smtClean="0"/>
              <a:pPr algn="r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2703510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solidFill>
          <a:srgbClr val="FCD4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1851670"/>
            <a:ext cx="8640960" cy="2880320"/>
          </a:xfrm>
        </p:spPr>
        <p:txBody>
          <a:bodyPr anchor="t">
            <a:normAutofit/>
          </a:bodyPr>
          <a:lstStyle>
            <a:lvl1pPr algn="l">
              <a:defRPr sz="7200" b="1" cap="none" baseline="0">
                <a:solidFill>
                  <a:schemeClr val="bg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1520" y="987575"/>
            <a:ext cx="8640960" cy="86409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D876AA6B-5597-4473-9207-EA5AB9F0DCF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928642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251520" y="1106314"/>
            <a:ext cx="424428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106314"/>
            <a:ext cx="424428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10" name="Élőláb helye 4"/>
          <p:cNvSpPr>
            <a:spLocks noGrp="1"/>
          </p:cNvSpPr>
          <p:nvPr>
            <p:ph type="ftr" sz="quarter" idx="3"/>
          </p:nvPr>
        </p:nvSpPr>
        <p:spPr>
          <a:xfrm>
            <a:off x="1691680" y="4767263"/>
            <a:ext cx="576064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algn="l"/>
            <a:endParaRPr lang="hu-HU" dirty="0"/>
          </a:p>
        </p:txBody>
      </p:sp>
      <p:sp>
        <p:nvSpPr>
          <p:cNvPr id="11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27584" y="4767263"/>
            <a:ext cx="86409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algn="r"/>
            <a:fld id="{D876AA6B-5597-4473-9207-EA5AB9F0DCFD}" type="slidenum">
              <a:rPr lang="hu-HU" smtClean="0"/>
              <a:pPr algn="r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0610254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640960" cy="85725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1520" y="1151335"/>
            <a:ext cx="424586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251520" y="1631156"/>
            <a:ext cx="424586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24745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24745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12" name="Élőláb helye 4"/>
          <p:cNvSpPr>
            <a:spLocks noGrp="1"/>
          </p:cNvSpPr>
          <p:nvPr>
            <p:ph type="ftr" sz="quarter" idx="10"/>
          </p:nvPr>
        </p:nvSpPr>
        <p:spPr>
          <a:xfrm>
            <a:off x="1691680" y="4767263"/>
            <a:ext cx="576064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algn="l"/>
            <a:endParaRPr lang="hu-HU" dirty="0"/>
          </a:p>
        </p:txBody>
      </p:sp>
      <p:sp>
        <p:nvSpPr>
          <p:cNvPr id="13" name="Dia számának helye 5"/>
          <p:cNvSpPr>
            <a:spLocks noGrp="1"/>
          </p:cNvSpPr>
          <p:nvPr>
            <p:ph type="sldNum" sz="quarter" idx="11"/>
          </p:nvPr>
        </p:nvSpPr>
        <p:spPr>
          <a:xfrm>
            <a:off x="827584" y="4767263"/>
            <a:ext cx="86409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algn="r"/>
            <a:fld id="{D876AA6B-5597-4473-9207-EA5AB9F0DCFD}" type="slidenum">
              <a:rPr lang="hu-HU" smtClean="0"/>
              <a:pPr algn="r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0969972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3"/>
          </p:nvPr>
        </p:nvSpPr>
        <p:spPr>
          <a:xfrm>
            <a:off x="1691680" y="4767263"/>
            <a:ext cx="576064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algn="l"/>
            <a:endParaRPr lang="hu-HU" dirty="0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27584" y="4767263"/>
            <a:ext cx="86409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algn="r"/>
            <a:fld id="{D876AA6B-5597-4473-9207-EA5AB9F0DCFD}" type="slidenum">
              <a:rPr lang="hu-HU" smtClean="0"/>
              <a:pPr algn="r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5888069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Élőláb helye 4"/>
          <p:cNvSpPr>
            <a:spLocks noGrp="1"/>
          </p:cNvSpPr>
          <p:nvPr>
            <p:ph type="ftr" sz="quarter" idx="3"/>
          </p:nvPr>
        </p:nvSpPr>
        <p:spPr>
          <a:xfrm>
            <a:off x="1691680" y="4767263"/>
            <a:ext cx="576064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algn="l"/>
            <a:endParaRPr lang="hu-HU" dirty="0"/>
          </a:p>
        </p:txBody>
      </p:sp>
      <p:sp>
        <p:nvSpPr>
          <p:cNvPr id="8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27584" y="4767263"/>
            <a:ext cx="86409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algn="r"/>
            <a:fld id="{D876AA6B-5597-4473-9207-EA5AB9F0DCFD}" type="slidenum">
              <a:rPr lang="hu-HU" smtClean="0"/>
              <a:pPr algn="r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2829624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" name="Élőláb helye 4"/>
          <p:cNvSpPr>
            <a:spLocks noGrp="1"/>
          </p:cNvSpPr>
          <p:nvPr>
            <p:ph type="ftr" sz="quarter" idx="3"/>
          </p:nvPr>
        </p:nvSpPr>
        <p:spPr>
          <a:xfrm>
            <a:off x="1691680" y="4767263"/>
            <a:ext cx="576064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algn="l"/>
            <a:endParaRPr lang="hu-HU" dirty="0"/>
          </a:p>
        </p:txBody>
      </p:sp>
      <p:sp>
        <p:nvSpPr>
          <p:cNvPr id="11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27584" y="4767263"/>
            <a:ext cx="86409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algn="r"/>
            <a:fld id="{D876AA6B-5597-4473-9207-EA5AB9F0DCFD}" type="slidenum">
              <a:rPr lang="hu-HU" smtClean="0"/>
              <a:pPr algn="r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3200027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é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1E1E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öveg helye 15"/>
          <p:cNvSpPr txBox="1">
            <a:spLocks/>
          </p:cNvSpPr>
          <p:nvPr userDrawn="1"/>
        </p:nvSpPr>
        <p:spPr>
          <a:xfrm>
            <a:off x="251521" y="3291830"/>
            <a:ext cx="4392488" cy="147196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Székhely: 1146 Budapest, Hermina út 47.</a:t>
            </a:r>
          </a:p>
          <a:p>
            <a:r>
              <a:rPr lang="hu-H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Postafiók: 1406 Budapest, Pf.: 44</a:t>
            </a:r>
          </a:p>
          <a:p>
            <a:r>
              <a:rPr lang="hu-H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Bankszámlaszámunk: 10800007–70000000–10617006</a:t>
            </a:r>
          </a:p>
          <a:p>
            <a:r>
              <a:rPr lang="hu-HU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Adószámunk: 19002464–2–42</a:t>
            </a:r>
          </a:p>
          <a:p>
            <a:r>
              <a:rPr lang="hu-HU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www.mvgyosz.hu</a:t>
            </a:r>
            <a:endParaRPr lang="hu-HU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427734"/>
            <a:ext cx="3456384" cy="729920"/>
          </a:xfrm>
          <a:prstGeom prst="rect">
            <a:avLst/>
          </a:prstGeom>
        </p:spPr>
      </p:pic>
      <p:sp>
        <p:nvSpPr>
          <p:cNvPr id="3" name="Szöveg helye 2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411163"/>
            <a:ext cx="7345363" cy="1439862"/>
          </a:xfrm>
        </p:spPr>
        <p:txBody>
          <a:bodyPr>
            <a:normAutofit/>
          </a:bodyPr>
          <a:lstStyle>
            <a:lvl1pPr marL="0" indent="0">
              <a:buNone/>
              <a:defRPr sz="5400">
                <a:solidFill>
                  <a:srgbClr val="FCD450"/>
                </a:solidFill>
              </a:defRPr>
            </a:lvl1pPr>
          </a:lstStyle>
          <a:p>
            <a:pPr lvl="0"/>
            <a:r>
              <a:rPr lang="hu-HU" dirty="0" smtClean="0"/>
              <a:t>Köszönöm a figyelmet!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8949377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0" y="4659982"/>
            <a:ext cx="9144000" cy="483518"/>
          </a:xfrm>
          <a:prstGeom prst="rect">
            <a:avLst/>
          </a:prstGeom>
          <a:solidFill>
            <a:srgbClr val="1E1E1E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64096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1520" y="1200151"/>
            <a:ext cx="8640960" cy="3394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1691680" y="4767263"/>
            <a:ext cx="576064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algn="l"/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27584" y="4767263"/>
            <a:ext cx="86409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algn="r"/>
            <a:fld id="{D876AA6B-5597-4473-9207-EA5AB9F0DCFD}" type="slidenum">
              <a:rPr lang="hu-HU" smtClean="0"/>
              <a:pPr algn="r"/>
              <a:t>‹#›</a:t>
            </a:fld>
            <a:endParaRPr lang="hu-HU" dirty="0"/>
          </a:p>
        </p:txBody>
      </p:sp>
      <p:pic>
        <p:nvPicPr>
          <p:cNvPr id="10" name="Kép 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7" y="4750158"/>
            <a:ext cx="1438231" cy="303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63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</p:sldLayoutIdLst>
  <p:transition spd="slow">
    <p:push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vgyosz.hu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1520" y="1347614"/>
            <a:ext cx="8640960" cy="1944216"/>
          </a:xfrm>
        </p:spPr>
        <p:txBody>
          <a:bodyPr>
            <a:noAutofit/>
          </a:bodyPr>
          <a:lstStyle/>
          <a:p>
            <a:pPr algn="ctr"/>
            <a:r>
              <a:rPr lang="hu-HU" sz="3200" dirty="0"/>
              <a:t>"Kerüljünk képbe" 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 smtClean="0"/>
              <a:t> infókommunikációs </a:t>
            </a:r>
            <a:r>
              <a:rPr lang="hu-HU" sz="3200" dirty="0"/>
              <a:t>akadálymentesség a látássérült személyek szemszögéből</a:t>
            </a:r>
            <a:br>
              <a:rPr lang="hu-HU" sz="3200" dirty="0"/>
            </a:br>
            <a:r>
              <a:rPr lang="hu-HU" sz="3200" dirty="0"/>
              <a:t>(eszközök, szolgáltatások, innovációk)</a:t>
            </a: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51520" y="3435846"/>
            <a:ext cx="8640960" cy="1296144"/>
          </a:xfrm>
        </p:spPr>
        <p:txBody>
          <a:bodyPr>
            <a:noAutofit/>
          </a:bodyPr>
          <a:lstStyle/>
          <a:p>
            <a:pPr algn="ctr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Németh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Orsolya </a:t>
            </a: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társadalmi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kapcsolatok referense</a:t>
            </a:r>
          </a:p>
          <a:p>
            <a:pPr algn="ctr"/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Magyar Vakok és Gyengénlátók Országos Szövetsége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 (MVGYOSZ)</a:t>
            </a:r>
          </a:p>
          <a:p>
            <a:pPr algn="ctr"/>
            <a:r>
              <a:rPr lang="hu-HU" sz="1800" dirty="0" err="1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www.mvgyosz.hu</a:t>
            </a: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http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www.facebook.com/mvgyosz</a:t>
            </a: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quarter" idx="13"/>
          </p:nvPr>
        </p:nvSpPr>
        <p:spPr>
          <a:xfrm>
            <a:off x="3707904" y="4515966"/>
            <a:ext cx="1728192" cy="505491"/>
          </a:xfrm>
        </p:spPr>
        <p:txBody>
          <a:bodyPr>
            <a:normAutofit/>
          </a:bodyPr>
          <a:lstStyle/>
          <a:p>
            <a:pPr algn="ctr"/>
            <a:r>
              <a:rPr lang="hu-HU" sz="1600" dirty="0" smtClean="0"/>
              <a:t>2019.05.22</a:t>
            </a:r>
            <a:endParaRPr lang="hu-HU" sz="16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4387781" y="483518"/>
            <a:ext cx="4448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„Együtt </a:t>
            </a:r>
            <a:r>
              <a:rPr lang="hu-H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formáljuk élhetőbbé a </a:t>
            </a:r>
            <a:r>
              <a:rPr lang="hu-H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világot”</a:t>
            </a:r>
            <a:endParaRPr lang="hu-H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6667099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205979"/>
            <a:ext cx="8928992" cy="85725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Segédeszköz </a:t>
            </a:r>
            <a:r>
              <a:rPr lang="hu-HU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bolt</a:t>
            </a:r>
            <a:endParaRPr lang="hu-H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987574"/>
            <a:ext cx="8892480" cy="339447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látássérültek mindennapjait megkönnyítő speciális segédeszközök felkutatását és forgalmazását végezzük.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egyaránt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árusítunk kifejezetten vakoknak és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gyengénlátóknak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fejlesztett eszközöket és olyan termékeket is, amiket bárki használhat, de a látássérülteknek kifejezetten kényelmesek.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biztosítjuk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a speciális eszközök, pl.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fehérbot, pontírógép szervizelését.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termékkategóriák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: fehérbotok, beszélő eszközök, Braille-írás eszközei, hagyományos és digitális nagyítók, tapintható társasjátékok, praktikus konyhai eszközök, tapintható és beszélő órák, informatikai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eszkközök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vakvezetőkutya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ellátásához szükséges eszközök, könyvek, CD-k, stb.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MVGYOSZ tagegyesületeinek látássérült tagjai kedvezményes áron vásárolhatnak.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„Együtt formáljuk élhetőbbé a világot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76AA6B-5597-4473-9207-EA5AB9F0DCFD}" type="slidenum">
              <a:rPr lang="hu-HU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10</a:t>
            </a:fld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07863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4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205979"/>
            <a:ext cx="8928992" cy="85725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Bodor Tibor </a:t>
            </a:r>
            <a:r>
              <a:rPr lang="hu-HU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Hangoskönyvtár</a:t>
            </a:r>
            <a:endParaRPr lang="hu-H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987574"/>
            <a:ext cx="8892480" cy="3394472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ts val="0"/>
              </a:spcBef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1961-ben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kezdte meg működését.</a:t>
            </a:r>
          </a:p>
          <a:p>
            <a:pPr>
              <a:spcBef>
                <a:spcPts val="0"/>
              </a:spcBef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elsősorban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szépirodalmi és ismeretterjesztő könyvek szerepelnek az állományában.</a:t>
            </a:r>
          </a:p>
          <a:p>
            <a:pPr>
              <a:spcBef>
                <a:spcPts val="0"/>
              </a:spcBef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ismert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színészek és lelkes önkéntesek egyaránt olvastak / olvasnak fel a látássérülteknek.</a:t>
            </a:r>
          </a:p>
          <a:p>
            <a:pPr>
              <a:spcBef>
                <a:spcPts val="0"/>
              </a:spcBef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felolvasás korábban az MVGYOSZ hangstúdiójában, ma már többnyire a felolvasók otthonában, digitális technika segítségével történik.</a:t>
            </a:r>
          </a:p>
          <a:p>
            <a:pPr>
              <a:spcBef>
                <a:spcPts val="0"/>
              </a:spcBef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nevét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a centenárium évében kapta a könyvtár legaktívabb felolvasója előtt tisztelegve.</a:t>
            </a:r>
          </a:p>
          <a:p>
            <a:pPr>
              <a:spcBef>
                <a:spcPts val="0"/>
              </a:spcBef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könyveket kezdetben hangszalagon, majd kazettán, később CD-lemezen lehetett kölcsönözni.</a:t>
            </a:r>
          </a:p>
          <a:p>
            <a:pPr>
              <a:spcBef>
                <a:spcPts val="0"/>
              </a:spcBef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ma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már digitális formátumban (</a:t>
            </a:r>
            <a:r>
              <a:rPr lang="hu-HU" sz="1700" dirty="0" err="1">
                <a:latin typeface="Arial" panose="020B0604020202020204" pitchFamily="34" charset="0"/>
                <a:cs typeface="Arial" panose="020B0604020202020204" pitchFamily="34" charset="0"/>
              </a:rPr>
              <a:t>pendrive-on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) és online is hallgathatóak a </a:t>
            </a:r>
            <a:r>
              <a:rPr lang="hu-HU" sz="1700" dirty="0" err="1">
                <a:latin typeface="Arial" panose="020B0604020202020204" pitchFamily="34" charset="0"/>
                <a:cs typeface="Arial" panose="020B0604020202020204" pitchFamily="34" charset="0"/>
              </a:rPr>
              <a:t>hangoskönyvek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1700" dirty="0" err="1">
                <a:latin typeface="Arial" panose="020B0604020202020204" pitchFamily="34" charset="0"/>
                <a:cs typeface="Arial" panose="020B0604020202020204" pitchFamily="34" charset="0"/>
              </a:rPr>
              <a:t>iPhone-os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online </a:t>
            </a:r>
            <a:r>
              <a:rPr lang="hu-HU" sz="1700" dirty="0" err="1">
                <a:latin typeface="Arial" panose="020B0604020202020204" pitchFamily="34" charset="0"/>
                <a:cs typeface="Arial" panose="020B0604020202020204" pitchFamily="34" charset="0"/>
              </a:rPr>
              <a:t>hangoskönyvtári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alkalmazás 2018 novembere óta ingyenesen elérhető, jelenleg több mint 1000 mű hozzáférhető ezen keresztül.</a:t>
            </a:r>
          </a:p>
          <a:p>
            <a:pPr>
              <a:spcBef>
                <a:spcPts val="0"/>
              </a:spcBef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jelenleg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fejlesztés alatt áll az </a:t>
            </a:r>
            <a:r>
              <a:rPr lang="hu-HU" sz="1700" dirty="0" err="1">
                <a:latin typeface="Arial" panose="020B0604020202020204" pitchFamily="34" charset="0"/>
                <a:cs typeface="Arial" panose="020B0604020202020204" pitchFamily="34" charset="0"/>
              </a:rPr>
              <a:t>Androidos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verzió.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„Együtt formáljuk élhetőbbé a világot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76AA6B-5597-4473-9207-EA5AB9F0DCFD}" type="slidenum">
              <a:rPr lang="hu-HU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11</a:t>
            </a:fld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59715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Digitális kompetenciafejlesztés (</a:t>
            </a:r>
            <a:r>
              <a:rPr lang="hu-HU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Okosklub</a:t>
            </a:r>
            <a:r>
              <a:rPr lang="hu-HU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hu-H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915566"/>
            <a:ext cx="8136904" cy="339447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2016-ban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indult el kifejezetten az érintőképernyős eszközök (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iPhone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és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Android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) vakon vagy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aliglátóként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történő használatának oktatása céljából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egyénre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szabott és kiscsoportos szolgáltatás, melynek célja a látássérült személyek digitális kompetenciáinak fejlesztése.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fő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tevékenység a számítógép és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okostelefon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használatának támogatása képernyőolvasó vagy képernyőnagyító szoftver segítségével.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további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szolgáltatások: új eszközök bemutatása, operációs rendszerek frissítése, karbantartása, személyre szabása, eszközkölcsönzés, szoftverek és applikációk telepítése.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szolgáltatást látássérült informatikus szakember biztosítja.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„Együtt formáljuk élhetőbbé a világot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76AA6B-5597-4473-9207-EA5AB9F0DCFD}" type="slidenum">
              <a:rPr lang="hu-HU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12</a:t>
            </a:fld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18977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4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Akadálymentesítési </a:t>
            </a:r>
            <a:r>
              <a:rPr lang="hu-HU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szolgáltatások</a:t>
            </a:r>
            <a:endParaRPr lang="hu-H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905470"/>
            <a:ext cx="8784976" cy="3394472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ts val="0"/>
              </a:spcBef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akadálymentesítési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tanácsadás a látássérülteket segítő fizikai és infókommunikációs megoldások alkalmazhatóságáról.</a:t>
            </a:r>
          </a:p>
          <a:p>
            <a:pPr>
              <a:spcBef>
                <a:spcPts val="0"/>
              </a:spcBef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középületek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és közhasználatú terek építési és felújítási terveinek egyeztetése a vak és </a:t>
            </a:r>
            <a:r>
              <a:rPr lang="hu-HU" sz="1700" dirty="0" err="1">
                <a:latin typeface="Arial" panose="020B0604020202020204" pitchFamily="34" charset="0"/>
                <a:cs typeface="Arial" panose="020B0604020202020204" pitchFamily="34" charset="0"/>
              </a:rPr>
              <a:t>gyengénlátó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emberek tájékozódását segítő rendszerekre fókuszálva: taktilis burkolati jelzések, kontrasztosítás, auditív információnyújtás, pontírásos tájékoztató anyagok, webes akadálymentesítés, segítő applikációk, szolgáltatásszervezés, stb.</a:t>
            </a:r>
          </a:p>
          <a:p>
            <a:pPr>
              <a:spcBef>
                <a:spcPts val="0"/>
              </a:spcBef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építés alatt lévő és már elkészült létesítmények bejárása, akadálymentességi szempontú vizsgálata.</a:t>
            </a:r>
          </a:p>
          <a:p>
            <a:pPr>
              <a:spcBef>
                <a:spcPts val="0"/>
              </a:spcBef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látássérültek számára akadálymentesített létesítmények megfelelőségére vonatkozó szakvélemény kiadása.</a:t>
            </a:r>
          </a:p>
          <a:p>
            <a:pPr>
              <a:spcBef>
                <a:spcPts val="0"/>
              </a:spcBef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akadálymentesítési szolgáltatást a vak és </a:t>
            </a:r>
            <a:r>
              <a:rPr lang="hu-HU" sz="1700" dirty="0" err="1">
                <a:latin typeface="Arial" panose="020B0604020202020204" pitchFamily="34" charset="0"/>
                <a:cs typeface="Arial" panose="020B0604020202020204" pitchFamily="34" charset="0"/>
              </a:rPr>
              <a:t>gyengénlátó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emberek igényeiben jártas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re-habilitációs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környezettervező szakmérnök és látássérült szakértők bevonásával biztosítjuk.</a:t>
            </a:r>
          </a:p>
          <a:p>
            <a:pPr>
              <a:spcBef>
                <a:spcPts val="0"/>
              </a:spcBef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weblapok, szoftverek és mobilalkalmazások akadálymentesítésével kapcsolatos tanácsadás során az Informatika a Látássérültekért Alapítvány szakértelmét ajánljuk.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„Együtt formáljuk élhetőbbé a világot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76AA6B-5597-4473-9207-EA5AB9F0DCFD}" type="slidenum">
              <a:rPr lang="hu-HU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13</a:t>
            </a:fld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63910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Informatika a Látássérültekért </a:t>
            </a:r>
            <a:r>
              <a:rPr lang="hu-HU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Alapítvány</a:t>
            </a:r>
            <a:endParaRPr lang="hu-H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905470"/>
            <a:ext cx="8784976" cy="339447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MVGYOSZ alapította 2000-ben.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elmúlt közel húsz évben több ezer látássérült személy számára "tette láthatóvá a világot" szoftverek, számítógépek és egyéb segédeszközök adományozásával.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célja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a számítástechnika legújabb eredményeinek hozzáférhetővé tételével biztosítani a látássérült emberek sikeres részvételét az oktatásban és képzésben, növelni a számukra elérhető munkalehetőségek számát és javítani munkahely-megtartási esélyeiket.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informatikai eszközök révén segíti a vak és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gyengénlátó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emberek kulturálódását, szabadidős kikapcsolódását.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Internetes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akadálymentesítési tanácsadást és tesztelést is végez az egyenlő esélyű hozzáférést biztosító honlapok elterjedése érdekében</a:t>
            </a: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„Együtt formáljuk élhetőbbé a világot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76AA6B-5597-4473-9207-EA5AB9F0DCFD}" type="slidenum">
              <a:rPr lang="hu-HU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14</a:t>
            </a:fld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78480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4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Informatika a Látássérültekért </a:t>
            </a:r>
            <a:r>
              <a:rPr lang="hu-HU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Alapítvány</a:t>
            </a:r>
            <a:endParaRPr lang="hu-H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905470"/>
            <a:ext cx="8784976" cy="339447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speciálisan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felszerelt oktatótermében gyakran tartanak informatikai tanfolyamokat vak és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gyengénlátó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résztvevők számára.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szakértői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speciális ECDL alapú tananyagokat dolgoznak ki vak emberek számára.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képernyőolvasó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és képernyőnagyító szoftverek honosítását, egyéb segítő alkalmazások fejlesztését és speciális segédeszközök, pl.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könyvszkenner, digitális nagyítók, forgalmazását is végzi.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munkatársai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számos nemzetközi kutatás-fejlesztési projektben is részt vállalnak, hogy az informatikai innovációk révén is javuljon a látássérült emberek esélyegyenlősége.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bővebben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infoalap.hu</a:t>
            </a: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„Együtt formáljuk élhetőbbé a világot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76AA6B-5597-4473-9207-EA5AB9F0DCFD}" type="slidenum">
              <a:rPr lang="hu-HU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15</a:t>
            </a:fld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05161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hu-HU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Ország licenc</a:t>
            </a:r>
            <a:endParaRPr lang="hu-H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843558"/>
            <a:ext cx="8568952" cy="3610496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ts val="400"/>
              </a:spcBef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július 24-től a magyar látássérültek és a velük foglalkozó intézmények ingyenesen vehetik használatba a legnépszerűbb képernyőolvasó és képernyőnagyító szoftvereket a magyar állam támogatásával.</a:t>
            </a:r>
          </a:p>
          <a:p>
            <a:pPr>
              <a:spcBef>
                <a:spcPts val="400"/>
              </a:spcBef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Igényelhető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szoftverek: </a:t>
            </a:r>
            <a:r>
              <a:rPr lang="hu-HU" sz="1700" dirty="0" err="1">
                <a:latin typeface="Arial" panose="020B0604020202020204" pitchFamily="34" charset="0"/>
                <a:cs typeface="Arial" panose="020B0604020202020204" pitchFamily="34" charset="0"/>
              </a:rPr>
              <a:t>Jaws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Windows, </a:t>
            </a:r>
            <a:r>
              <a:rPr lang="hu-HU" sz="1700" dirty="0" err="1">
                <a:latin typeface="Arial" panose="020B0604020202020204" pitchFamily="34" charset="0"/>
                <a:cs typeface="Arial" panose="020B0604020202020204" pitchFamily="34" charset="0"/>
              </a:rPr>
              <a:t>Magic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dirty="0" err="1">
                <a:latin typeface="Arial" panose="020B0604020202020204" pitchFamily="34" charset="0"/>
                <a:cs typeface="Arial" panose="020B0604020202020204" pitchFamily="34" charset="0"/>
              </a:rPr>
              <a:t>Windows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1700" dirty="0" err="1">
                <a:latin typeface="Arial" panose="020B0604020202020204" pitchFamily="34" charset="0"/>
                <a:cs typeface="Arial" panose="020B0604020202020204" pitchFamily="34" charset="0"/>
              </a:rPr>
              <a:t>Fusion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, Zoomtext.</a:t>
            </a:r>
          </a:p>
          <a:p>
            <a:pPr>
              <a:spcBef>
                <a:spcPts val="400"/>
              </a:spcBef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Az ország licenc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nem csak a látássérült és az olvasási nehézséggel élő magánszemélyeknek jelent nagy könnyebbséget a legális szoftverek beszerzésében, hanem az őket oktató és foglalkoztató intézmények anyagi terheit is jelentősen csökkenti.</a:t>
            </a:r>
          </a:p>
          <a:p>
            <a:pPr>
              <a:spcBef>
                <a:spcPts val="400"/>
              </a:spcBef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Magyarország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a harmadik ország a világon, ahol ez a lehetőség biztosított.</a:t>
            </a:r>
          </a:p>
          <a:p>
            <a:pPr>
              <a:spcBef>
                <a:spcPts val="400"/>
              </a:spcBef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októberétől már a határon túli, magyarigazolvánnyal rendelkező látássérültek is jogosultak az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ország licenc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használatára.</a:t>
            </a:r>
          </a:p>
          <a:p>
            <a:pPr>
              <a:spcBef>
                <a:spcPts val="400"/>
              </a:spcBef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első év június végével letelik, a kormány ígéretet tett a támogatás meghosszabbítására.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„Együtt formáljuk élhetőbbé a világot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76AA6B-5597-4473-9207-EA5AB9F0DCFD}" type="slidenum">
              <a:rPr lang="hu-HU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16</a:t>
            </a:fld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0603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4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Távszem </a:t>
            </a:r>
            <a:r>
              <a:rPr lang="hu-HU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szolgáltatás</a:t>
            </a:r>
            <a:endParaRPr lang="hu-H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905470"/>
            <a:ext cx="8568952" cy="3610496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Távszem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- Távoli segítségnyújtás látássérült emberek számára (EFOP-1.1.5-17-2017-00001 projekt)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24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órában elérhető online távsegítő szolgáltatás képzett operátorok közreműködésével, akik az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okostelefonos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alkalmazás segítségével a telefon kameráján keresztül látnak a látássérült személy helyett és szóban tájékoztatják őt a kizárólag vizuálisan hozzáférhető információkról.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innovatív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szolgáltatás, mely a mindennapi élet kiseb-nagyobb teendőinek ellátása során biztosít látó segítséget, jelentős terhet levéve a látássérült személy környezetében élőkről, biztosítva számukra a minőségi együtt töltött időt.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„Együtt formáljuk élhetőbbé a világot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76AA6B-5597-4473-9207-EA5AB9F0DCFD}" type="slidenum">
              <a:rPr lang="hu-HU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17</a:t>
            </a:fld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19402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Távszem </a:t>
            </a:r>
            <a:r>
              <a:rPr lang="hu-HU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szolgáltatás</a:t>
            </a:r>
            <a:endParaRPr lang="hu-H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905470"/>
            <a:ext cx="8568952" cy="3610496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szolgáltatás országszerte minden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okostelefonnal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rendelkező látássérült személy számára hozzáférhető lesz.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projekt keretében 800 darab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iPhone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7 és 100 darab csontrezonanciás fejhallgató is kiosztásra kerül.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22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mentor munkatárs segíti az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okostelefonok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és a Távszem alkalmazás használatának elsajátítását a megyei tagegyesületeknél.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applikáció IOS és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Android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rendszerű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okostelefonokon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egyaránt ingyenesen elérhető lesz.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Távszem szolgáltatás nyilvános tesztidőszaka 2019. július és december között zajlik majd.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bővebben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hu-H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tavszem.hu</a:t>
            </a:r>
            <a:endParaRPr lang="hu-H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„Együtt formáljuk élhetőbbé a világot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76AA6B-5597-4473-9207-EA5AB9F0DCFD}" type="slidenum">
              <a:rPr lang="hu-HU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18</a:t>
            </a:fld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6305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sz="quarter" idx="10"/>
          </p:nvPr>
        </p:nvSpPr>
        <p:spPr>
          <a:xfrm>
            <a:off x="539552" y="627534"/>
            <a:ext cx="8281615" cy="1439862"/>
          </a:xfrm>
        </p:spPr>
        <p:txBody>
          <a:bodyPr>
            <a:normAutofit/>
          </a:bodyPr>
          <a:lstStyle/>
          <a:p>
            <a:r>
              <a:rPr lang="hu-HU" sz="4800" b="1" dirty="0">
                <a:latin typeface="Arial" panose="020B0604020202020204" pitchFamily="34" charset="0"/>
                <a:cs typeface="Arial" panose="020B0604020202020204" pitchFamily="34" charset="0"/>
              </a:rPr>
              <a:t>Köszönjük a figyelmet!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5076056" y="2715766"/>
            <a:ext cx="32403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rgbClr val="FCD450"/>
                </a:solidFill>
              </a:rPr>
              <a:t>Németh Orsolya</a:t>
            </a:r>
          </a:p>
          <a:p>
            <a:r>
              <a:rPr lang="hu-HU" sz="2000" b="1" dirty="0">
                <a:solidFill>
                  <a:srgbClr val="FCD450"/>
                </a:solidFill>
              </a:rPr>
              <a:t>kapcsolat@</a:t>
            </a:r>
            <a:r>
              <a:rPr lang="hu-HU" sz="2000" b="1" dirty="0" err="1">
                <a:solidFill>
                  <a:srgbClr val="FCD450"/>
                </a:solidFill>
              </a:rPr>
              <a:t>mvgyosz.hu</a:t>
            </a:r>
            <a:endParaRPr lang="hu-HU" sz="2000" b="1" dirty="0">
              <a:solidFill>
                <a:srgbClr val="FCD450"/>
              </a:solidFill>
            </a:endParaRPr>
          </a:p>
          <a:p>
            <a:endParaRPr lang="hu-HU" sz="2000" b="1" dirty="0" smtClean="0">
              <a:solidFill>
                <a:srgbClr val="FCD450"/>
              </a:solidFill>
            </a:endParaRPr>
          </a:p>
          <a:p>
            <a:r>
              <a:rPr lang="hu-HU" sz="2000" b="1" dirty="0" smtClean="0">
                <a:solidFill>
                  <a:srgbClr val="FCD450"/>
                </a:solidFill>
              </a:rPr>
              <a:t>Erhart </a:t>
            </a:r>
            <a:r>
              <a:rPr lang="hu-HU" sz="2000" b="1" dirty="0">
                <a:solidFill>
                  <a:srgbClr val="FCD450"/>
                </a:solidFill>
              </a:rPr>
              <a:t>Péter:</a:t>
            </a:r>
          </a:p>
          <a:p>
            <a:r>
              <a:rPr lang="hu-HU" sz="2000" b="1" dirty="0" err="1">
                <a:solidFill>
                  <a:srgbClr val="FCD450"/>
                </a:solidFill>
              </a:rPr>
              <a:t>erhart.peter</a:t>
            </a:r>
            <a:r>
              <a:rPr lang="hu-HU" sz="2000" b="1" dirty="0">
                <a:solidFill>
                  <a:srgbClr val="FCD450"/>
                </a:solidFill>
              </a:rPr>
              <a:t>@</a:t>
            </a:r>
            <a:r>
              <a:rPr lang="hu-HU" sz="2000" b="1" dirty="0" err="1">
                <a:solidFill>
                  <a:srgbClr val="FCD450"/>
                </a:solidFill>
              </a:rPr>
              <a:t>mvgyosz.hu</a:t>
            </a:r>
            <a:endParaRPr lang="hu-HU" sz="2000" b="1" dirty="0">
              <a:solidFill>
                <a:srgbClr val="FCD4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03846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Kik a látássérült személyek</a:t>
            </a:r>
            <a:r>
              <a:rPr lang="hu-H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hu-H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vakok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visus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: 0): legfeljebb fényt érzékelnek.</a:t>
            </a:r>
          </a:p>
          <a:p>
            <a:r>
              <a:rPr lang="hu-H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aliglátók</a:t>
            </a: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visus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: 0.01-0.1): rendelkeznek valamennyi látással, ez a síkírás olvasásához segédeszközök használatával sem elegendő, elsősorban hallásukra és tapintásukra támaszkodnak a mindennapokban.</a:t>
            </a:r>
          </a:p>
          <a:p>
            <a:r>
              <a:rPr lang="hu-H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gyengénlátók</a:t>
            </a: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visus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: 0.1-0.33): speciális eszközökkel képesek a síkírás olvasására, a </a:t>
            </a:r>
            <a:r>
              <a:rPr lang="hu-H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mindenapokban</a:t>
            </a: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is elsősorban megmaradt látásukra támaszkodnak.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látássérülés lehet veleszületett vagy szerzett.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leggyakoribb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okai: szív-érrendszeri betegségek, diabetes,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retinitis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pigmentosa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macula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degeneratio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glaucoma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szürkehályog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, ROP, baleset.</a:t>
            </a:r>
          </a:p>
          <a:p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„Együtt formáljuk élhetőbbé a világot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76AA6B-5597-4473-9207-EA5AB9F0DCFD}" type="slidenum">
              <a:rPr lang="hu-HU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</a:t>
            </a:fld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56958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4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Amit általában "tudunk" a látássérült emberekről:</a:t>
            </a:r>
            <a:endParaRPr lang="hu-H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„Együtt formáljuk élhetőbbé a világot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76AA6B-5597-4473-9207-EA5AB9F0DCFD}" type="slidenum">
              <a:rPr lang="hu-HU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3</a:t>
            </a:fld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4860032" y="843559"/>
            <a:ext cx="3959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 figyelmi beállítódásuknak köszönhetően jobban fókuszálnak az akusztikus információkra.</a:t>
            </a:r>
          </a:p>
          <a:p>
            <a:pPr algn="just"/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sok látássérült segédeszköz nélkül közlekedik.</a:t>
            </a:r>
          </a:p>
          <a:p>
            <a:pPr algn="just"/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 munkaerő-piac egyre több területén képesek helytállni.</a:t>
            </a:r>
          </a:p>
          <a:p>
            <a:pPr algn="just"/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 pontírást csak kb. 10%-uk ismeri és használja.</a:t>
            </a:r>
          </a:p>
        </p:txBody>
      </p:sp>
      <p:sp>
        <p:nvSpPr>
          <p:cNvPr id="8" name="Téglalap 7"/>
          <p:cNvSpPr/>
          <p:nvPr/>
        </p:nvSpPr>
        <p:spPr>
          <a:xfrm>
            <a:off x="251520" y="843559"/>
            <a:ext cx="38164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az átlagnál jobb a hallásuk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fehérbottal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vagy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vakvezető-kutyával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közlekednek 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telefonközpontban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, zenészként vagy masszőrként dolgoznak 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Braille-írás segítségével írnak-olvasnak 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Jobbra nyíl 19"/>
          <p:cNvSpPr/>
          <p:nvPr/>
        </p:nvSpPr>
        <p:spPr>
          <a:xfrm>
            <a:off x="4200515" y="964543"/>
            <a:ext cx="651310" cy="3600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hu-HU"/>
          </a:p>
        </p:txBody>
      </p:sp>
      <p:sp>
        <p:nvSpPr>
          <p:cNvPr id="21" name="Jobbra nyíl 20"/>
          <p:cNvSpPr/>
          <p:nvPr/>
        </p:nvSpPr>
        <p:spPr>
          <a:xfrm>
            <a:off x="4191301" y="1995686"/>
            <a:ext cx="651310" cy="3600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hu-HU"/>
          </a:p>
        </p:txBody>
      </p:sp>
      <p:sp>
        <p:nvSpPr>
          <p:cNvPr id="22" name="Jobbra nyíl 21"/>
          <p:cNvSpPr/>
          <p:nvPr/>
        </p:nvSpPr>
        <p:spPr>
          <a:xfrm>
            <a:off x="4134628" y="2931790"/>
            <a:ext cx="651310" cy="3600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hu-HU"/>
          </a:p>
        </p:txBody>
      </p:sp>
      <p:sp>
        <p:nvSpPr>
          <p:cNvPr id="23" name="Jobbra nyíl 22"/>
          <p:cNvSpPr/>
          <p:nvPr/>
        </p:nvSpPr>
        <p:spPr>
          <a:xfrm>
            <a:off x="4098314" y="3723878"/>
            <a:ext cx="651310" cy="3600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857118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640960" cy="857250"/>
          </a:xfrm>
        </p:spPr>
        <p:txBody>
          <a:bodyPr>
            <a:noAutofit/>
          </a:bodyPr>
          <a:lstStyle/>
          <a:p>
            <a:pPr algn="ctr"/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Amit általában "tudunk" a látássérült </a:t>
            </a:r>
            <a:r>
              <a:rPr lang="hu-H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emberekről</a:t>
            </a:r>
            <a:endParaRPr lang="hu-H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Élőláb helye 3"/>
          <p:cNvSpPr>
            <a:spLocks noGrp="1"/>
          </p:cNvSpPr>
          <p:nvPr>
            <p:ph type="ftr" sz="quarter" idx="3"/>
          </p:nvPr>
        </p:nvSpPr>
        <p:spPr>
          <a:xfrm>
            <a:off x="1691680" y="4767263"/>
            <a:ext cx="5760640" cy="273844"/>
          </a:xfrm>
        </p:spPr>
        <p:txBody>
          <a:bodyPr/>
          <a:lstStyle/>
          <a:p>
            <a:pPr algn="just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„Együtt formáljuk élhetőbbé a világot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Dia számának helye 4"/>
          <p:cNvSpPr>
            <a:spLocks noGrp="1"/>
          </p:cNvSpPr>
          <p:nvPr>
            <p:ph type="sldNum" sz="quarter" idx="4"/>
          </p:nvPr>
        </p:nvSpPr>
        <p:spPr>
          <a:xfrm>
            <a:off x="827584" y="4767263"/>
            <a:ext cx="864096" cy="273844"/>
          </a:xfrm>
        </p:spPr>
        <p:txBody>
          <a:bodyPr/>
          <a:lstStyle/>
          <a:p>
            <a:pPr algn="r"/>
            <a:fld id="{D876AA6B-5597-4473-9207-EA5AB9F0DCFD}" type="slidenum">
              <a:rPr lang="hu-HU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4</a:t>
            </a:fld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4652572" y="843558"/>
            <a:ext cx="438392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képernyőolvasó vagy nagyító szoftverekkel, kizárólag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billentyűzetről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használják a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számítógépet</a:t>
            </a:r>
          </a:p>
          <a:p>
            <a:pPr algn="just"/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vonatkozó szabványok szerint mindenki számára hozzáférhető módon elkészített honlapokat speciális 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szoft-verek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segítségével képesek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használni</a:t>
            </a:r>
          </a:p>
          <a:p>
            <a:pPr marL="285750" indent="-285750" algn="just">
              <a:buFontTx/>
              <a:buChar char="-"/>
            </a:pP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fizikai környezet 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akadálymente-sítéséhez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sajátos eszközöket és megoldásokat igényelnek.</a:t>
            </a:r>
          </a:p>
          <a:p>
            <a:pPr marL="285750" indent="-285750" algn="just">
              <a:buFontTx/>
              <a:buChar char="-"/>
            </a:pP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251520" y="843559"/>
            <a:ext cx="3600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hangvezérléssel ellátott speciális számítógépet használnak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elkülönített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"vakbarát" honlapokat igényelnek 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fizikai akadálymentesítés során a mozgássérültekhez hasonló igényeik vannak </a:t>
            </a:r>
          </a:p>
        </p:txBody>
      </p:sp>
      <p:sp>
        <p:nvSpPr>
          <p:cNvPr id="17" name="Jobbra nyíl 16"/>
          <p:cNvSpPr/>
          <p:nvPr/>
        </p:nvSpPr>
        <p:spPr>
          <a:xfrm>
            <a:off x="3971915" y="3593182"/>
            <a:ext cx="651310" cy="3600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hu-HU"/>
          </a:p>
        </p:txBody>
      </p:sp>
      <p:sp>
        <p:nvSpPr>
          <p:cNvPr id="18" name="Jobbra nyíl 17"/>
          <p:cNvSpPr/>
          <p:nvPr/>
        </p:nvSpPr>
        <p:spPr>
          <a:xfrm>
            <a:off x="3971915" y="2201948"/>
            <a:ext cx="651310" cy="3600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hu-HU"/>
          </a:p>
        </p:txBody>
      </p:sp>
      <p:sp>
        <p:nvSpPr>
          <p:cNvPr id="19" name="Jobbra nyíl 18"/>
          <p:cNvSpPr/>
          <p:nvPr/>
        </p:nvSpPr>
        <p:spPr>
          <a:xfrm>
            <a:off x="3971915" y="987574"/>
            <a:ext cx="651310" cy="3600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654656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4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Egyenlő esélyű hozzáférés a vak és </a:t>
            </a:r>
            <a:r>
              <a:rPr lang="hu-HU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gyengénlátó</a:t>
            </a:r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 emberek </a:t>
            </a:r>
            <a:r>
              <a:rPr lang="hu-HU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szempontjából</a:t>
            </a:r>
            <a:endParaRPr lang="hu-H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131590"/>
            <a:ext cx="8640960" cy="3394472"/>
          </a:xfrm>
        </p:spPr>
        <p:txBody>
          <a:bodyPr>
            <a:noAutofit/>
          </a:bodyPr>
          <a:lstStyle/>
          <a:p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fizikai 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akadálymentesítés </a:t>
            </a:r>
            <a:r>
              <a:rPr lang="hu-HU" sz="1600" dirty="0" err="1">
                <a:latin typeface="Arial" panose="020B0604020202020204" pitchFamily="34" charset="0"/>
                <a:cs typeface="Arial" panose="020B0604020202020204" pitchFamily="34" charset="0"/>
              </a:rPr>
              <a:t>kül-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 és </a:t>
            </a:r>
            <a:r>
              <a:rPr lang="hu-HU" sz="1600" dirty="0" err="1">
                <a:latin typeface="Arial" panose="020B0604020202020204" pitchFamily="34" charset="0"/>
                <a:cs typeface="Arial" panose="020B0604020202020204" pitchFamily="34" charset="0"/>
              </a:rPr>
              <a:t>beltérben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: taktilis vezetősávok és veszélyre figyelmeztető jelzések az utcán és középületekben.</a:t>
            </a:r>
          </a:p>
          <a:p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nagybetűs 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és kontrasztos feliratok.</a:t>
            </a:r>
          </a:p>
          <a:p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lépcső élek 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kontrasztos jelölése.</a:t>
            </a:r>
          </a:p>
          <a:p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hangjelzést 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adó jelzőlámpák, </a:t>
            </a:r>
            <a:r>
              <a:rPr lang="hu-HU" sz="1600" dirty="0" err="1">
                <a:latin typeface="Arial" panose="020B0604020202020204" pitchFamily="34" charset="0"/>
                <a:cs typeface="Arial" panose="020B0604020202020204" pitchFamily="34" charset="0"/>
              </a:rPr>
              <a:t>ATS-rendszer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 a metrókban működő mozgólépcsőknél.</a:t>
            </a:r>
          </a:p>
          <a:p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hangos </a:t>
            </a:r>
            <a:r>
              <a:rPr lang="hu-H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utastájékoztatás</a:t>
            </a: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a közösségi közlekedésben, beszélő Futár táblák.</a:t>
            </a:r>
          </a:p>
          <a:p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beszélő 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eszközök és rendszerek, pl. bankautomata, ügyfélhívó rendszer.</a:t>
            </a:r>
          </a:p>
          <a:p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Braille-írásos 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tájékoztató anyagok, termékcsomagolások Braille-feliratai.</a:t>
            </a:r>
          </a:p>
          <a:p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elektronikus 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úton, online hozzáférhető információk.</a:t>
            </a:r>
          </a:p>
          <a:p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ISO40500, illetve az EN301549 szabványok szerint készülő weboldalak, szoftverek és mobilalkalmazások.</a:t>
            </a:r>
          </a:p>
          <a:p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képernyőolvasó 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és képernyőnagyító, karakterfelismerő szoftverek.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„Együtt formáljuk élhetőbbé a világot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76AA6B-5597-4473-9207-EA5AB9F0DCFD}" type="slidenum">
              <a:rPr lang="hu-HU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5</a:t>
            </a:fld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97712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Magyar Vakok és Gyengénlátók Országos Szövetsége (MVGYOSZ)</a:t>
            </a:r>
            <a:endParaRPr lang="hu-H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131590"/>
            <a:ext cx="8640960" cy="3394472"/>
          </a:xfrm>
        </p:spPr>
        <p:txBody>
          <a:bodyPr>
            <a:noAutofit/>
          </a:bodyPr>
          <a:lstStyle/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alapítás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éve: 1918.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2018-ban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az MVGYOSZ létrejöttének centenáriumát ünnepeltük.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bár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száz év alatt a szövetség sokat változott, az alapvető cél mégis állandó: a "semmit rólunk nélkülünk" elvet szem előtt tartva és hangsúlyozva képviselni és védeni a vak és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gyengénlátó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személyek érdekeit, elősegíteni társadalmi beilleszkedésüket az élet minden területén, biztosítva az ezt támogató különleges szolgáltatásokat.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védett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munkahelyként érdekvédelmi tevékenysége és szolgáltatásai biztosításához több mint 20 megváltozott munkaképességű, elsősorban látássérült munkavállalót foglalkoztat.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22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tagegyesülete az egész országot lefedi, minden megyében van legalább egy.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„Együtt formáljuk élhetőbbé a világot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76AA6B-5597-4473-9207-EA5AB9F0DCFD}" type="slidenum">
              <a:rPr lang="hu-HU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6</a:t>
            </a:fld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5546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4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600" b="1" dirty="0">
                <a:latin typeface="Arial" panose="020B0604020202020204" pitchFamily="34" charset="0"/>
                <a:cs typeface="Arial" panose="020B0604020202020204" pitchFamily="34" charset="0"/>
              </a:rPr>
              <a:t>Az érdekképviselet </a:t>
            </a:r>
            <a:r>
              <a:rPr lang="hu-H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területei</a:t>
            </a:r>
            <a:endParaRPr lang="hu-H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915566"/>
            <a:ext cx="8136904" cy="3394472"/>
          </a:xfrm>
        </p:spPr>
        <p:txBody>
          <a:bodyPr>
            <a:noAutofit/>
          </a:bodyPr>
          <a:lstStyle/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nevelés-oktatás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pályaorientáció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és foglalkoztatás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szociális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ellátások és jogvédelem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egyenlő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esélyű hozzáférés biztosítása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speciális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segédeszközökhöz való hozzáférés elősegítése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kultúra, szabadidő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sport</a:t>
            </a: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rehabilitáció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, önálló életvitel és önrendelkezés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emberi méltóság megőrzése, tisztelete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társadalmi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szemléletformálás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innováció</a:t>
            </a: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„Együtt formáljuk élhetőbbé a világot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76AA6B-5597-4473-9207-EA5AB9F0DCFD}" type="slidenum">
              <a:rPr lang="hu-HU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7</a:t>
            </a:fld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9341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205979"/>
            <a:ext cx="8928992" cy="857250"/>
          </a:xfrm>
        </p:spPr>
        <p:txBody>
          <a:bodyPr>
            <a:noAutofit/>
          </a:bodyPr>
          <a:lstStyle/>
          <a:p>
            <a:pPr algn="ctr"/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Az MVGYOSZ szolgáltatásai látássérült </a:t>
            </a:r>
            <a:r>
              <a:rPr lang="hu-HU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személyek számára</a:t>
            </a:r>
            <a:endParaRPr lang="hu-H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131590"/>
            <a:ext cx="8856984" cy="3394472"/>
          </a:xfrm>
        </p:spPr>
        <p:txBody>
          <a:bodyPr>
            <a:noAutofit/>
          </a:bodyPr>
          <a:lstStyle/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segédeszköz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árusítás és szerviz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Bodor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Tibor </a:t>
            </a:r>
            <a:r>
              <a:rPr lang="hu-H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Hangoskönyvtár</a:t>
            </a: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és  Louis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Braille Könyvtár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Távszem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- Távoli segítségnyújtás látássérült emberek számára</a:t>
            </a:r>
          </a:p>
          <a:p>
            <a:r>
              <a:rPr lang="hu-H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vakvezetőkutya</a:t>
            </a: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képzés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Okosklub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", azaz digitális kompetenciafejlesztés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Braille-nyomtatás</a:t>
            </a: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jogsegély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szolgálat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üdülési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lehetőség biztosítása Balatonbogláron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egyéb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rehabilitációs szolgáltatások, pl. aláírás-oktatás, stílustanácsadás, stb.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információnyújtás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és tájékoztatás: Vakok Világa folyóirat, elektronikus hírlevél, honlap és </a:t>
            </a:r>
            <a:r>
              <a:rPr lang="hu-HU" sz="1800" dirty="0" err="1"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oldal működtetése.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„Együtt formáljuk élhetőbbé a világot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76AA6B-5597-4473-9207-EA5AB9F0DCFD}" type="slidenum">
              <a:rPr lang="hu-HU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8</a:t>
            </a:fld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13683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4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205979"/>
            <a:ext cx="8928992" cy="857250"/>
          </a:xfrm>
        </p:spPr>
        <p:txBody>
          <a:bodyPr>
            <a:noAutofit/>
          </a:bodyPr>
          <a:lstStyle/>
          <a:p>
            <a:pPr algn="ctr"/>
            <a:r>
              <a:rPr lang="hu-HU" sz="2500" b="1" dirty="0">
                <a:latin typeface="Arial" panose="020B0604020202020204" pitchFamily="34" charset="0"/>
                <a:cs typeface="Arial" panose="020B0604020202020204" pitchFamily="34" charset="0"/>
              </a:rPr>
              <a:t>Az MVGYOSZ szolgáltatásai ép látású érdeklődők </a:t>
            </a:r>
            <a:r>
              <a:rPr lang="hu-HU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számára</a:t>
            </a:r>
            <a:endParaRPr lang="hu-H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131590"/>
            <a:ext cx="8424936" cy="3394472"/>
          </a:xfrm>
        </p:spPr>
        <p:txBody>
          <a:bodyPr>
            <a:noAutofit/>
          </a:bodyPr>
          <a:lstStyle/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érzékenyítő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, szemléletformáló programok szervezése és lebonyolítása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akadálymentesítési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szolgáltatások: tanácsadás, tervegyeztetés, helyszínbejárás, szakvélemény kiadása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speciális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formátumú tankönyvek készítése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Braille-írásos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anyagok, feliratok készítése</a:t>
            </a:r>
          </a:p>
          <a:p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tudásmegosztás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a látássérült emberekkel, igényeikkel és lehetőségeikkel kapcsolatosan</a:t>
            </a:r>
          </a:p>
          <a:p>
            <a:pPr marL="0" indent="0">
              <a:buNone/>
            </a:pP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„Együtt formáljuk élhetőbbé a világot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76AA6B-5597-4473-9207-EA5AB9F0DCFD}" type="slidenum">
              <a:rPr lang="hu-HU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9</a:t>
            </a:fld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47142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vgyosz_bemutato_16-9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mvgyosz_bemutato_16-9_template</Template>
  <TotalTime>99</TotalTime>
  <Words>1616</Words>
  <Application>Microsoft Office PowerPoint</Application>
  <PresentationFormat>Diavetítés a képernyőre (16:9 oldalarány)</PresentationFormat>
  <Paragraphs>187</Paragraphs>
  <Slides>19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0" baseType="lpstr">
      <vt:lpstr>mvgyosz_bemutato_16-9_template</vt:lpstr>
      <vt:lpstr>"Kerüljünk képbe"   infókommunikációs akadálymentesség a látássérült személyek szemszögéből (eszközök, szolgáltatások, innovációk)</vt:lpstr>
      <vt:lpstr>Kik a látássérült személyek?</vt:lpstr>
      <vt:lpstr>Amit általában "tudunk" a látássérült emberekről:</vt:lpstr>
      <vt:lpstr>Amit általában "tudunk" a látássérült emberekről</vt:lpstr>
      <vt:lpstr>Egyenlő esélyű hozzáférés a vak és gyengénlátó emberek szempontjából</vt:lpstr>
      <vt:lpstr>A Magyar Vakok és Gyengénlátók Országos Szövetsége (MVGYOSZ)</vt:lpstr>
      <vt:lpstr>Az érdekképviselet területei</vt:lpstr>
      <vt:lpstr>Az MVGYOSZ szolgáltatásai látássérült személyek számára</vt:lpstr>
      <vt:lpstr>Az MVGYOSZ szolgáltatásai ép látású érdeklődők számára</vt:lpstr>
      <vt:lpstr>Segédeszköz bolt</vt:lpstr>
      <vt:lpstr>Bodor Tibor Hangoskönyvtár</vt:lpstr>
      <vt:lpstr>Digitális kompetenciafejlesztés (Okosklub)</vt:lpstr>
      <vt:lpstr>Akadálymentesítési szolgáltatások</vt:lpstr>
      <vt:lpstr>Informatika a Látássérültekért Alapítvány</vt:lpstr>
      <vt:lpstr>Informatika a Látássérültekért Alapítvány</vt:lpstr>
      <vt:lpstr>Ország licenc</vt:lpstr>
      <vt:lpstr>Távszem szolgáltatás</vt:lpstr>
      <vt:lpstr>Távszem szolgáltatás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"Kerüljünk képbe"   infókommunikációs akadálymentesség a látássérült személyek szemszögéből (eszközök, szolgáltatások, innovációk)</dc:title>
  <dc:creator>Erhart Péter</dc:creator>
  <cp:lastModifiedBy>Erhart Péter</cp:lastModifiedBy>
  <cp:revision>10</cp:revision>
  <dcterms:created xsi:type="dcterms:W3CDTF">2019-05-21T11:55:41Z</dcterms:created>
  <dcterms:modified xsi:type="dcterms:W3CDTF">2019-05-21T13:35:30Z</dcterms:modified>
</cp:coreProperties>
</file>