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5" r:id="rId2"/>
    <p:sldId id="278" r:id="rId3"/>
    <p:sldId id="275" r:id="rId4"/>
    <p:sldId id="306" r:id="rId5"/>
    <p:sldId id="279" r:id="rId6"/>
    <p:sldId id="281" r:id="rId7"/>
    <p:sldId id="282" r:id="rId8"/>
    <p:sldId id="284" r:id="rId9"/>
    <p:sldId id="285" r:id="rId10"/>
    <p:sldId id="280" r:id="rId11"/>
    <p:sldId id="286" r:id="rId12"/>
    <p:sldId id="287" r:id="rId13"/>
    <p:sldId id="303" r:id="rId14"/>
    <p:sldId id="305" r:id="rId15"/>
    <p:sldId id="288" r:id="rId16"/>
    <p:sldId id="289" r:id="rId17"/>
    <p:sldId id="290" r:id="rId18"/>
    <p:sldId id="291" r:id="rId19"/>
    <p:sldId id="292" r:id="rId20"/>
    <p:sldId id="293" r:id="rId21"/>
    <p:sldId id="294" r:id="rId22"/>
    <p:sldId id="298" r:id="rId23"/>
    <p:sldId id="299" r:id="rId24"/>
    <p:sldId id="300" r:id="rId25"/>
    <p:sldId id="295" r:id="rId26"/>
    <p:sldId id="307" r:id="rId27"/>
    <p:sldId id="308" r:id="rId28"/>
    <p:sldId id="301" r:id="rId29"/>
    <p:sldId id="302" r:id="rId30"/>
    <p:sldId id="296" r:id="rId31"/>
    <p:sldId id="297" r:id="rId32"/>
    <p:sldId id="304"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81" d="100"/>
          <a:sy n="81" d="100"/>
        </p:scale>
        <p:origin x="120" y="708"/>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10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A7AF4-8722-41CF-92DE-673ACF5BC0B9}" type="datetimeFigureOut">
              <a:rPr lang="es-ES" smtClean="0"/>
              <a:t>22/05/2019</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2360A-5F8C-4649-A746-7AD0D6405D23}" type="slidenum">
              <a:rPr lang="es-ES" smtClean="0"/>
              <a:t>‹#›</a:t>
            </a:fld>
            <a:endParaRPr lang="es-ES" dirty="0"/>
          </a:p>
        </p:txBody>
      </p:sp>
    </p:spTree>
    <p:extLst>
      <p:ext uri="{BB962C8B-B14F-4D97-AF65-F5344CB8AC3E}">
        <p14:creationId xmlns:p14="http://schemas.microsoft.com/office/powerpoint/2010/main" val="6288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1524000" y="3931921"/>
            <a:ext cx="9144000" cy="793721"/>
          </a:xfrm>
        </p:spPr>
        <p:txBody>
          <a:bodyPr>
            <a:normAutofit/>
          </a:bodyPr>
          <a:lstStyle>
            <a:lvl1pPr marL="0" indent="0" algn="ctr">
              <a:buNone/>
              <a:defRPr sz="40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noProof="0" dirty="0">
                <a:latin typeface="+mn-lt"/>
              </a:rPr>
              <a:t>Insert subtitle</a:t>
            </a:r>
            <a:endParaRPr lang="es-ES" dirty="0"/>
          </a:p>
        </p:txBody>
      </p:sp>
      <p:sp>
        <p:nvSpPr>
          <p:cNvPr id="11" name="Título 10">
            <a:extLst>
              <a:ext uri="{FF2B5EF4-FFF2-40B4-BE49-F238E27FC236}">
                <a16:creationId xmlns:a16="http://schemas.microsoft.com/office/drawing/2014/main" xmlns="" id="{888E91F7-961A-4888-93B2-552F772B6B44}"/>
              </a:ext>
            </a:extLst>
          </p:cNvPr>
          <p:cNvSpPr>
            <a:spLocks noGrp="1"/>
          </p:cNvSpPr>
          <p:nvPr>
            <p:ph type="title" hasCustomPrompt="1"/>
          </p:nvPr>
        </p:nvSpPr>
        <p:spPr>
          <a:xfrm>
            <a:off x="1524000" y="3138199"/>
            <a:ext cx="9144000" cy="793722"/>
          </a:xfrm>
        </p:spPr>
        <p:txBody>
          <a:bodyPr>
            <a:normAutofit/>
          </a:bodyPr>
          <a:lstStyle>
            <a:lvl1pPr algn="ctr">
              <a:defRPr sz="6000"/>
            </a:lvl1pPr>
          </a:lstStyle>
          <a:p>
            <a:r>
              <a:rPr lang="es-ES" dirty="0" err="1"/>
              <a:t>Insert</a:t>
            </a:r>
            <a:r>
              <a:rPr lang="es-ES" dirty="0"/>
              <a:t> </a:t>
            </a:r>
            <a:r>
              <a:rPr lang="es-ES" dirty="0" err="1"/>
              <a:t>title</a:t>
            </a:r>
            <a:endParaRPr lang="es-ES" dirty="0"/>
          </a:p>
        </p:txBody>
      </p:sp>
      <p:sp>
        <p:nvSpPr>
          <p:cNvPr id="13" name="Marcador de título 1">
            <a:extLst>
              <a:ext uri="{FF2B5EF4-FFF2-40B4-BE49-F238E27FC236}">
                <a16:creationId xmlns:a16="http://schemas.microsoft.com/office/drawing/2014/main" xmlns="" id="{B365ACE2-B656-435C-BC1A-626A6B091319}"/>
              </a:ext>
            </a:extLst>
          </p:cNvPr>
          <p:cNvSpPr txBox="1">
            <a:spLocks/>
          </p:cNvSpPr>
          <p:nvPr userDrawn="1"/>
        </p:nvSpPr>
        <p:spPr>
          <a:xfrm>
            <a:off x="1524000" y="4869426"/>
            <a:ext cx="9144000" cy="6932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a:lstStyle>
          <a:p>
            <a:pPr algn="ctr"/>
            <a:endParaRPr lang="en-GB" dirty="0"/>
          </a:p>
        </p:txBody>
      </p:sp>
      <p:sp>
        <p:nvSpPr>
          <p:cNvPr id="14" name="Título 3">
            <a:extLst>
              <a:ext uri="{FF2B5EF4-FFF2-40B4-BE49-F238E27FC236}">
                <a16:creationId xmlns:a16="http://schemas.microsoft.com/office/drawing/2014/main" xmlns="" id="{E7011D20-DD8C-41F8-BBD3-04C93CFC09A5}"/>
              </a:ext>
            </a:extLst>
          </p:cNvPr>
          <p:cNvSpPr txBox="1">
            <a:spLocks/>
          </p:cNvSpPr>
          <p:nvPr userDrawn="1"/>
        </p:nvSpPr>
        <p:spPr>
          <a:xfrm>
            <a:off x="1282477" y="454589"/>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a:lstStyle>
          <a:p>
            <a:pPr algn="ctr"/>
            <a:r>
              <a:rPr lang="en-GB" dirty="0"/>
              <a:t>WAMDIA</a:t>
            </a:r>
            <a:br>
              <a:rPr lang="en-GB" dirty="0"/>
            </a:br>
            <a:r>
              <a:rPr lang="en-GB" sz="2800" dirty="0"/>
              <a:t>We All Make Digital Information Accessible</a:t>
            </a:r>
            <a:br>
              <a:rPr lang="en-GB" sz="2800" dirty="0"/>
            </a:br>
            <a:r>
              <a:rPr lang="en-GB" sz="2800" b="0" dirty="0"/>
              <a:t> </a:t>
            </a:r>
            <a:r>
              <a:rPr lang="en-GB" sz="2800" dirty="0"/>
              <a:t>2017-1-ES01-KA202-038673 </a:t>
            </a:r>
          </a:p>
        </p:txBody>
      </p:sp>
      <p:pic>
        <p:nvPicPr>
          <p:cNvPr id="18" name="Imagen 17">
            <a:extLst>
              <a:ext uri="{FF2B5EF4-FFF2-40B4-BE49-F238E27FC236}">
                <a16:creationId xmlns:a16="http://schemas.microsoft.com/office/drawing/2014/main" xmlns="" id="{D7968550-0616-4601-A781-B441FDC614D1}"/>
              </a:ext>
            </a:extLst>
          </p:cNvPr>
          <p:cNvPicPr>
            <a:picLocks noChangeAspect="1"/>
          </p:cNvPicPr>
          <p:nvPr userDrawn="1"/>
        </p:nvPicPr>
        <p:blipFill>
          <a:blip r:embed="rId2"/>
          <a:stretch>
            <a:fillRect/>
          </a:stretch>
        </p:blipFill>
        <p:spPr>
          <a:xfrm>
            <a:off x="1523999" y="4725642"/>
            <a:ext cx="1870139" cy="1273837"/>
          </a:xfrm>
          <a:prstGeom prst="rect">
            <a:avLst/>
          </a:prstGeom>
        </p:spPr>
      </p:pic>
      <p:pic>
        <p:nvPicPr>
          <p:cNvPr id="19" name="Imagen 18">
            <a:extLst>
              <a:ext uri="{FF2B5EF4-FFF2-40B4-BE49-F238E27FC236}">
                <a16:creationId xmlns:a16="http://schemas.microsoft.com/office/drawing/2014/main" xmlns="" id="{ACF1B2EB-75CA-42A3-8AE0-0C2F700BF494}"/>
              </a:ext>
            </a:extLst>
          </p:cNvPr>
          <p:cNvPicPr>
            <a:picLocks noChangeAspect="1"/>
          </p:cNvPicPr>
          <p:nvPr userDrawn="1"/>
        </p:nvPicPr>
        <p:blipFill>
          <a:blip r:embed="rId3"/>
          <a:stretch>
            <a:fillRect/>
          </a:stretch>
        </p:blipFill>
        <p:spPr>
          <a:xfrm>
            <a:off x="3394140" y="4712905"/>
            <a:ext cx="1273837" cy="1273837"/>
          </a:xfrm>
          <a:prstGeom prst="rect">
            <a:avLst/>
          </a:prstGeom>
        </p:spPr>
      </p:pic>
      <p:pic>
        <p:nvPicPr>
          <p:cNvPr id="20" name="Imagen 19">
            <a:extLst>
              <a:ext uri="{FF2B5EF4-FFF2-40B4-BE49-F238E27FC236}">
                <a16:creationId xmlns:a16="http://schemas.microsoft.com/office/drawing/2014/main" xmlns="" id="{1A03EC25-3D8A-46C3-8623-A5E94D0474C8}"/>
              </a:ext>
            </a:extLst>
          </p:cNvPr>
          <p:cNvPicPr>
            <a:picLocks noChangeAspect="1"/>
          </p:cNvPicPr>
          <p:nvPr userDrawn="1"/>
        </p:nvPicPr>
        <p:blipFill>
          <a:blip r:embed="rId4"/>
          <a:stretch>
            <a:fillRect/>
          </a:stretch>
        </p:blipFill>
        <p:spPr>
          <a:xfrm>
            <a:off x="4667978" y="4700173"/>
            <a:ext cx="1948955" cy="1299303"/>
          </a:xfrm>
          <a:prstGeom prst="rect">
            <a:avLst/>
          </a:prstGeom>
        </p:spPr>
      </p:pic>
      <p:pic>
        <p:nvPicPr>
          <p:cNvPr id="21" name="Imagen 20">
            <a:extLst>
              <a:ext uri="{FF2B5EF4-FFF2-40B4-BE49-F238E27FC236}">
                <a16:creationId xmlns:a16="http://schemas.microsoft.com/office/drawing/2014/main" xmlns="" id="{BACB8E01-DC07-4031-8B25-8DD4E3B47A70}"/>
              </a:ext>
            </a:extLst>
          </p:cNvPr>
          <p:cNvPicPr>
            <a:picLocks noChangeAspect="1"/>
          </p:cNvPicPr>
          <p:nvPr userDrawn="1"/>
        </p:nvPicPr>
        <p:blipFill>
          <a:blip r:embed="rId5"/>
          <a:stretch>
            <a:fillRect/>
          </a:stretch>
        </p:blipFill>
        <p:spPr>
          <a:xfrm>
            <a:off x="6616932" y="4700175"/>
            <a:ext cx="2102114" cy="1299303"/>
          </a:xfrm>
          <a:prstGeom prst="rect">
            <a:avLst/>
          </a:prstGeom>
        </p:spPr>
      </p:pic>
      <p:pic>
        <p:nvPicPr>
          <p:cNvPr id="22" name="Imagen 21">
            <a:extLst>
              <a:ext uri="{FF2B5EF4-FFF2-40B4-BE49-F238E27FC236}">
                <a16:creationId xmlns:a16="http://schemas.microsoft.com/office/drawing/2014/main" xmlns="" id="{87D0E488-C4CB-4413-A2EB-A6D315BBD5A6}"/>
              </a:ext>
            </a:extLst>
          </p:cNvPr>
          <p:cNvPicPr>
            <a:picLocks noChangeAspect="1"/>
          </p:cNvPicPr>
          <p:nvPr userDrawn="1"/>
        </p:nvPicPr>
        <p:blipFill>
          <a:blip r:embed="rId6"/>
          <a:stretch>
            <a:fillRect/>
          </a:stretch>
        </p:blipFill>
        <p:spPr>
          <a:xfrm>
            <a:off x="8719045" y="4700176"/>
            <a:ext cx="1948955" cy="1299304"/>
          </a:xfrm>
          <a:prstGeom prst="rect">
            <a:avLst/>
          </a:prstGeom>
        </p:spPr>
      </p:pic>
    </p:spTree>
    <p:extLst>
      <p:ext uri="{BB962C8B-B14F-4D97-AF65-F5344CB8AC3E}">
        <p14:creationId xmlns:p14="http://schemas.microsoft.com/office/powerpoint/2010/main" val="17438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15E547B-0E35-4DA8-A9BA-D5176FF5401A}" type="datetime1">
              <a:rPr lang="en-GB" smtClean="0"/>
              <a:t>22/05/2019</a:t>
            </a:fld>
            <a:endParaRPr lang="es-ES" dirty="0"/>
          </a:p>
        </p:txBody>
      </p:sp>
      <p:sp>
        <p:nvSpPr>
          <p:cNvPr id="5" name="Marcador de pie de página 4"/>
          <p:cNvSpPr>
            <a:spLocks noGrp="1"/>
          </p:cNvSpPr>
          <p:nvPr>
            <p:ph type="ftr" sz="quarter" idx="11"/>
          </p:nvPr>
        </p:nvSpPr>
        <p:spPr/>
        <p:txBody>
          <a:bodyPr/>
          <a:lstStyle/>
          <a:p>
            <a:r>
              <a:rPr lang="es-ES" dirty="0"/>
              <a:t>  2017-1-ES01-KA202-038673 </a:t>
            </a:r>
          </a:p>
        </p:txBody>
      </p:sp>
      <p:sp>
        <p:nvSpPr>
          <p:cNvPr id="6" name="Marcador de número de diapositiva 5"/>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16746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D44F3D1-B920-48FE-8394-475EC8B931A7}" type="datetime1">
              <a:rPr lang="en-GB" smtClean="0"/>
              <a:t>22/05/2019</a:t>
            </a:fld>
            <a:endParaRPr lang="es-ES" dirty="0"/>
          </a:p>
        </p:txBody>
      </p:sp>
      <p:sp>
        <p:nvSpPr>
          <p:cNvPr id="5" name="Marcador de pie de página 4"/>
          <p:cNvSpPr>
            <a:spLocks noGrp="1"/>
          </p:cNvSpPr>
          <p:nvPr>
            <p:ph type="ftr" sz="quarter" idx="11"/>
          </p:nvPr>
        </p:nvSpPr>
        <p:spPr/>
        <p:txBody>
          <a:bodyPr/>
          <a:lstStyle/>
          <a:p>
            <a:r>
              <a:rPr lang="es-ES" dirty="0"/>
              <a:t>  2017-1-ES01-KA202-038673 </a:t>
            </a:r>
          </a:p>
        </p:txBody>
      </p:sp>
      <p:sp>
        <p:nvSpPr>
          <p:cNvPr id="6" name="Marcador de número de diapositiva 5"/>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7812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rgbClr val="002060"/>
                </a:solidFill>
                <a:latin typeface="+mn-lt"/>
              </a:defRPr>
            </a:lvl1pPr>
          </a:lstStyle>
          <a:p>
            <a:r>
              <a:rPr lang="es-ES"/>
              <a:t>Haga clic para modificar el estilo de título del patrón</a:t>
            </a:r>
          </a:p>
        </p:txBody>
      </p:sp>
      <p:sp>
        <p:nvSpPr>
          <p:cNvPr id="3" name="Marcador de contenido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solidFill>
                  <a:srgbClr val="002060"/>
                </a:solidFill>
              </a:defRPr>
            </a:lvl1pPr>
          </a:lstStyle>
          <a:p>
            <a:fld id="{E1D6CAAC-1DAA-448C-A0E4-F2A83B19C46C}" type="datetime1">
              <a:rPr lang="en-GB" smtClean="0"/>
              <a:t>22/05/2019</a:t>
            </a:fld>
            <a:endParaRPr lang="es-ES" dirty="0"/>
          </a:p>
        </p:txBody>
      </p:sp>
      <p:sp>
        <p:nvSpPr>
          <p:cNvPr id="5" name="Marcador de pie de página 4"/>
          <p:cNvSpPr>
            <a:spLocks noGrp="1"/>
          </p:cNvSpPr>
          <p:nvPr>
            <p:ph type="ftr" sz="quarter" idx="11"/>
          </p:nvPr>
        </p:nvSpPr>
        <p:spPr/>
        <p:txBody>
          <a:bodyPr/>
          <a:lstStyle>
            <a:lvl1pPr>
              <a:defRPr>
                <a:solidFill>
                  <a:srgbClr val="002060"/>
                </a:solidFill>
              </a:defRPr>
            </a:lvl1pPr>
          </a:lstStyle>
          <a:p>
            <a:r>
              <a:rPr lang="es-ES" dirty="0"/>
              <a:t>  2017-1-ES01-KA202-038673 </a:t>
            </a:r>
          </a:p>
        </p:txBody>
      </p:sp>
      <p:sp>
        <p:nvSpPr>
          <p:cNvPr id="6" name="Marcador de número de diapositiva 5"/>
          <p:cNvSpPr>
            <a:spLocks noGrp="1"/>
          </p:cNvSpPr>
          <p:nvPr>
            <p:ph type="sldNum" sz="quarter" idx="12"/>
          </p:nvPr>
        </p:nvSpPr>
        <p:spPr/>
        <p:txBody>
          <a:bodyPr/>
          <a:lstStyle>
            <a:lvl1pPr>
              <a:defRPr>
                <a:solidFill>
                  <a:srgbClr val="002060"/>
                </a:solidFill>
              </a:defRPr>
            </a:lvl1pPr>
          </a:lstStyle>
          <a:p>
            <a:fld id="{F13C866A-602C-4B83-A0B6-557A2EFBF6D5}" type="slidenum">
              <a:rPr lang="es-ES" smtClean="0"/>
              <a:pPr/>
              <a:t>‹#›</a:t>
            </a:fld>
            <a:endParaRPr lang="es-ES" dirty="0"/>
          </a:p>
        </p:txBody>
      </p:sp>
    </p:spTree>
    <p:extLst>
      <p:ext uri="{BB962C8B-B14F-4D97-AF65-F5344CB8AC3E}">
        <p14:creationId xmlns:p14="http://schemas.microsoft.com/office/powerpoint/2010/main" val="115770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F8919DA-6F73-4E34-8A19-25F91D47D02F}" type="datetime1">
              <a:rPr lang="en-GB" smtClean="0"/>
              <a:t>22/05/2019</a:t>
            </a:fld>
            <a:endParaRPr lang="es-ES" dirty="0"/>
          </a:p>
        </p:txBody>
      </p:sp>
      <p:sp>
        <p:nvSpPr>
          <p:cNvPr id="5" name="Marcador de pie de página 4"/>
          <p:cNvSpPr>
            <a:spLocks noGrp="1"/>
          </p:cNvSpPr>
          <p:nvPr>
            <p:ph type="ftr" sz="quarter" idx="11"/>
          </p:nvPr>
        </p:nvSpPr>
        <p:spPr/>
        <p:txBody>
          <a:bodyPr/>
          <a:lstStyle/>
          <a:p>
            <a:r>
              <a:rPr lang="es-ES" dirty="0"/>
              <a:t>  2017-1-ES01-KA202-038673 </a:t>
            </a:r>
          </a:p>
        </p:txBody>
      </p:sp>
      <p:sp>
        <p:nvSpPr>
          <p:cNvPr id="6" name="Marcador de número de diapositiva 5"/>
          <p:cNvSpPr>
            <a:spLocks noGrp="1"/>
          </p:cNvSpPr>
          <p:nvPr>
            <p:ph type="sldNum" sz="quarter" idx="12"/>
          </p:nvPr>
        </p:nvSpPr>
        <p:spPr/>
        <p:txBody>
          <a:bodyPr/>
          <a:lstStyle/>
          <a:p>
            <a:fld id="{F13C866A-602C-4B83-A0B6-557A2EFBF6D5}" type="slidenum">
              <a:rPr lang="es-ES" smtClean="0"/>
              <a:t>‹#›</a:t>
            </a:fld>
            <a:endParaRPr lang="es-ES" dirty="0"/>
          </a:p>
        </p:txBody>
      </p:sp>
      <p:sp>
        <p:nvSpPr>
          <p:cNvPr id="7" name="Título 3">
            <a:extLst>
              <a:ext uri="{FF2B5EF4-FFF2-40B4-BE49-F238E27FC236}">
                <a16:creationId xmlns:a16="http://schemas.microsoft.com/office/drawing/2014/main" xmlns="" id="{3BA09E52-B8EA-486B-A8BB-7B60A0F817BD}"/>
              </a:ext>
            </a:extLst>
          </p:cNvPr>
          <p:cNvSpPr txBox="1">
            <a:spLocks/>
          </p:cNvSpPr>
          <p:nvPr userDrawn="1"/>
        </p:nvSpPr>
        <p:spPr>
          <a:xfrm>
            <a:off x="831850" y="488950"/>
            <a:ext cx="10521950" cy="890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a:lstStyle>
          <a:p>
            <a:pPr algn="l"/>
            <a:r>
              <a:rPr lang="en-GB" dirty="0"/>
              <a:t>WAMDIA </a:t>
            </a:r>
            <a:r>
              <a:rPr lang="en-GB" sz="1800" dirty="0"/>
              <a:t>We All Make Digital Information Accessible 2017-1-ES01-KA202-038673 </a:t>
            </a:r>
            <a:endParaRPr lang="en-GB" sz="2800" dirty="0"/>
          </a:p>
        </p:txBody>
      </p:sp>
    </p:spTree>
    <p:extLst>
      <p:ext uri="{BB962C8B-B14F-4D97-AF65-F5344CB8AC3E}">
        <p14:creationId xmlns:p14="http://schemas.microsoft.com/office/powerpoint/2010/main" val="238958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rgbClr val="002060"/>
                </a:solidFill>
                <a:latin typeface="+mn-lt"/>
              </a:defRPr>
            </a:lvl1p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lvl1pPr>
              <a:defRPr b="1">
                <a:solidFill>
                  <a:srgbClr val="002060"/>
                </a:solidFill>
                <a:latin typeface="+mn-lt"/>
              </a:defRPr>
            </a:lvl1pPr>
            <a:lvl2pPr>
              <a:defRPr b="1">
                <a:solidFill>
                  <a:srgbClr val="002060"/>
                </a:solidFill>
                <a:latin typeface="+mn-lt"/>
              </a:defRPr>
            </a:lvl2pPr>
            <a:lvl3pPr>
              <a:defRPr b="1">
                <a:solidFill>
                  <a:srgbClr val="002060"/>
                </a:solidFill>
                <a:latin typeface="+mn-lt"/>
              </a:defRPr>
            </a:lvl3pPr>
            <a:lvl4pPr>
              <a:defRPr b="1">
                <a:solidFill>
                  <a:srgbClr val="002060"/>
                </a:solidFill>
                <a:latin typeface="+mn-lt"/>
              </a:defRPr>
            </a:lvl4pPr>
            <a:lvl5pPr>
              <a:defRPr b="1">
                <a:solidFill>
                  <a:srgbClr val="002060"/>
                </a:solidFill>
                <a:latin typeface="+mn-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lvl1pPr>
              <a:defRPr b="1">
                <a:solidFill>
                  <a:srgbClr val="002060"/>
                </a:solidFill>
                <a:latin typeface="+mn-lt"/>
              </a:defRPr>
            </a:lvl1pPr>
            <a:lvl2pPr>
              <a:defRPr b="1">
                <a:solidFill>
                  <a:srgbClr val="002060"/>
                </a:solidFill>
                <a:latin typeface="+mn-lt"/>
              </a:defRPr>
            </a:lvl2pPr>
            <a:lvl3pPr>
              <a:defRPr b="1">
                <a:solidFill>
                  <a:srgbClr val="002060"/>
                </a:solidFill>
                <a:latin typeface="+mn-lt"/>
              </a:defRPr>
            </a:lvl3pPr>
            <a:lvl4pPr>
              <a:defRPr b="1">
                <a:solidFill>
                  <a:srgbClr val="002060"/>
                </a:solidFill>
                <a:latin typeface="+mn-lt"/>
              </a:defRPr>
            </a:lvl4pPr>
            <a:lvl5pPr>
              <a:defRPr b="1">
                <a:solidFill>
                  <a:srgbClr val="002060"/>
                </a:solidFill>
                <a:latin typeface="+mn-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b="1">
                <a:solidFill>
                  <a:srgbClr val="002060"/>
                </a:solidFill>
                <a:latin typeface="+mn-lt"/>
              </a:defRPr>
            </a:lvl1pPr>
          </a:lstStyle>
          <a:p>
            <a:fld id="{344364B4-99A0-482E-9331-D881AF01AFD4}" type="datetime1">
              <a:rPr lang="en-GB" smtClean="0"/>
              <a:t>22/05/2019</a:t>
            </a:fld>
            <a:endParaRPr lang="es-ES" dirty="0"/>
          </a:p>
        </p:txBody>
      </p:sp>
      <p:sp>
        <p:nvSpPr>
          <p:cNvPr id="6" name="Marcador de pie de página 5"/>
          <p:cNvSpPr>
            <a:spLocks noGrp="1"/>
          </p:cNvSpPr>
          <p:nvPr>
            <p:ph type="ftr" sz="quarter" idx="11"/>
          </p:nvPr>
        </p:nvSpPr>
        <p:spPr/>
        <p:txBody>
          <a:bodyPr/>
          <a:lstStyle>
            <a:lvl1pPr>
              <a:defRPr b="1">
                <a:solidFill>
                  <a:srgbClr val="002060"/>
                </a:solidFill>
                <a:latin typeface="+mn-lt"/>
              </a:defRPr>
            </a:lvl1pPr>
          </a:lstStyle>
          <a:p>
            <a:r>
              <a:rPr lang="es-ES" dirty="0"/>
              <a:t>  2017-1-ES01-KA202-038673 </a:t>
            </a:r>
          </a:p>
        </p:txBody>
      </p:sp>
      <p:sp>
        <p:nvSpPr>
          <p:cNvPr id="7" name="Marcador de número de diapositiva 6"/>
          <p:cNvSpPr>
            <a:spLocks noGrp="1"/>
          </p:cNvSpPr>
          <p:nvPr>
            <p:ph type="sldNum" sz="quarter" idx="12"/>
          </p:nvPr>
        </p:nvSpPr>
        <p:spPr/>
        <p:txBody>
          <a:bodyPr/>
          <a:lstStyle>
            <a:lvl1pPr>
              <a:defRPr b="1">
                <a:solidFill>
                  <a:srgbClr val="002060"/>
                </a:solidFill>
                <a:latin typeface="+mn-lt"/>
              </a:defRPr>
            </a:lvl1pPr>
          </a:lstStyle>
          <a:p>
            <a:fld id="{F13C866A-602C-4B83-A0B6-557A2EFBF6D5}" type="slidenum">
              <a:rPr lang="es-ES" smtClean="0"/>
              <a:pPr/>
              <a:t>‹#›</a:t>
            </a:fld>
            <a:endParaRPr lang="es-ES" dirty="0"/>
          </a:p>
        </p:txBody>
      </p:sp>
    </p:spTree>
    <p:extLst>
      <p:ext uri="{BB962C8B-B14F-4D97-AF65-F5344CB8AC3E}">
        <p14:creationId xmlns:p14="http://schemas.microsoft.com/office/powerpoint/2010/main" val="40405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017578E-FC74-44CB-A6F6-E5646C1F2C89}" type="datetime1">
              <a:rPr lang="en-GB" smtClean="0"/>
              <a:t>22/05/2019</a:t>
            </a:fld>
            <a:endParaRPr lang="es-ES" dirty="0"/>
          </a:p>
        </p:txBody>
      </p:sp>
      <p:sp>
        <p:nvSpPr>
          <p:cNvPr id="8" name="Marcador de pie de página 7"/>
          <p:cNvSpPr>
            <a:spLocks noGrp="1"/>
          </p:cNvSpPr>
          <p:nvPr>
            <p:ph type="ftr" sz="quarter" idx="11"/>
          </p:nvPr>
        </p:nvSpPr>
        <p:spPr/>
        <p:txBody>
          <a:bodyPr/>
          <a:lstStyle/>
          <a:p>
            <a:r>
              <a:rPr lang="es-ES" dirty="0"/>
              <a:t>  2017-1-ES01-KA202-038673 </a:t>
            </a:r>
          </a:p>
        </p:txBody>
      </p:sp>
      <p:sp>
        <p:nvSpPr>
          <p:cNvPr id="9" name="Marcador de número de diapositiva 8"/>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15336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318622D-286E-41D8-9234-6A634C3F0B84}" type="datetime1">
              <a:rPr lang="en-GB" smtClean="0"/>
              <a:t>22/05/2019</a:t>
            </a:fld>
            <a:endParaRPr lang="es-ES" dirty="0"/>
          </a:p>
        </p:txBody>
      </p:sp>
      <p:sp>
        <p:nvSpPr>
          <p:cNvPr id="4" name="Marcador de pie de página 3"/>
          <p:cNvSpPr>
            <a:spLocks noGrp="1"/>
          </p:cNvSpPr>
          <p:nvPr>
            <p:ph type="ftr" sz="quarter" idx="11"/>
          </p:nvPr>
        </p:nvSpPr>
        <p:spPr/>
        <p:txBody>
          <a:bodyPr/>
          <a:lstStyle/>
          <a:p>
            <a:r>
              <a:rPr lang="es-ES" dirty="0"/>
              <a:t>  2017-1-ES01-KA202-038673 </a:t>
            </a:r>
          </a:p>
        </p:txBody>
      </p:sp>
      <p:sp>
        <p:nvSpPr>
          <p:cNvPr id="5" name="Marcador de número de diapositiva 4"/>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164947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1EFDF8A-0B82-450F-93D5-30ECBF3AC1F2}" type="datetime1">
              <a:rPr lang="en-GB" smtClean="0"/>
              <a:t>22/05/2019</a:t>
            </a:fld>
            <a:endParaRPr lang="es-ES" dirty="0"/>
          </a:p>
        </p:txBody>
      </p:sp>
      <p:sp>
        <p:nvSpPr>
          <p:cNvPr id="3" name="Marcador de pie de página 2"/>
          <p:cNvSpPr>
            <a:spLocks noGrp="1"/>
          </p:cNvSpPr>
          <p:nvPr>
            <p:ph type="ftr" sz="quarter" idx="11"/>
          </p:nvPr>
        </p:nvSpPr>
        <p:spPr/>
        <p:txBody>
          <a:bodyPr/>
          <a:lstStyle/>
          <a:p>
            <a:r>
              <a:rPr lang="es-ES" dirty="0"/>
              <a:t>  2017-1-ES01-KA202-038673 </a:t>
            </a:r>
          </a:p>
        </p:txBody>
      </p:sp>
      <p:sp>
        <p:nvSpPr>
          <p:cNvPr id="4" name="Marcador de número de diapositiva 3"/>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194869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9D10EAE-AE16-45BF-A8E4-AEE12B4CEDE0}" type="datetime1">
              <a:rPr lang="en-GB" smtClean="0"/>
              <a:t>22/05/2019</a:t>
            </a:fld>
            <a:endParaRPr lang="es-ES" dirty="0"/>
          </a:p>
        </p:txBody>
      </p:sp>
      <p:sp>
        <p:nvSpPr>
          <p:cNvPr id="6" name="Marcador de pie de página 5"/>
          <p:cNvSpPr>
            <a:spLocks noGrp="1"/>
          </p:cNvSpPr>
          <p:nvPr>
            <p:ph type="ftr" sz="quarter" idx="11"/>
          </p:nvPr>
        </p:nvSpPr>
        <p:spPr/>
        <p:txBody>
          <a:bodyPr/>
          <a:lstStyle/>
          <a:p>
            <a:r>
              <a:rPr lang="es-ES" dirty="0"/>
              <a:t>  2017-1-ES01-KA202-038673 </a:t>
            </a:r>
          </a:p>
        </p:txBody>
      </p:sp>
      <p:sp>
        <p:nvSpPr>
          <p:cNvPr id="7" name="Marcador de número de diapositiva 6"/>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406153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7EFECFB-2DB8-4671-ACCA-DED8B49D5991}" type="datetime1">
              <a:rPr lang="en-GB" smtClean="0"/>
              <a:t>22/05/2019</a:t>
            </a:fld>
            <a:endParaRPr lang="es-ES" dirty="0"/>
          </a:p>
        </p:txBody>
      </p:sp>
      <p:sp>
        <p:nvSpPr>
          <p:cNvPr id="6" name="Marcador de pie de página 5"/>
          <p:cNvSpPr>
            <a:spLocks noGrp="1"/>
          </p:cNvSpPr>
          <p:nvPr>
            <p:ph type="ftr" sz="quarter" idx="11"/>
          </p:nvPr>
        </p:nvSpPr>
        <p:spPr/>
        <p:txBody>
          <a:bodyPr/>
          <a:lstStyle/>
          <a:p>
            <a:r>
              <a:rPr lang="es-ES" dirty="0"/>
              <a:t>  2017-1-ES01-KA202-038673 </a:t>
            </a:r>
          </a:p>
        </p:txBody>
      </p:sp>
      <p:sp>
        <p:nvSpPr>
          <p:cNvPr id="7" name="Marcador de número de diapositiva 6"/>
          <p:cNvSpPr>
            <a:spLocks noGrp="1"/>
          </p:cNvSpPr>
          <p:nvPr>
            <p:ph type="sldNum" sz="quarter" idx="12"/>
          </p:nvPr>
        </p:nvSpPr>
        <p:spPr/>
        <p:txBody>
          <a:bodyPr/>
          <a:lstStyle/>
          <a:p>
            <a:fld id="{F13C866A-602C-4B83-A0B6-557A2EFBF6D5}" type="slidenum">
              <a:rPr lang="es-ES" smtClean="0"/>
              <a:t>‹#›</a:t>
            </a:fld>
            <a:endParaRPr lang="es-ES" dirty="0"/>
          </a:p>
        </p:txBody>
      </p:sp>
    </p:spTree>
    <p:extLst>
      <p:ext uri="{BB962C8B-B14F-4D97-AF65-F5344CB8AC3E}">
        <p14:creationId xmlns:p14="http://schemas.microsoft.com/office/powerpoint/2010/main" val="195163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9029007" cy="1325563"/>
          </a:xfrm>
          <a:prstGeom prst="rect">
            <a:avLst/>
          </a:prstGeom>
        </p:spPr>
        <p:txBody>
          <a:bodyPr vert="horz" lIns="91440" tIns="45720" rIns="91440" bIns="45720" rtlCol="0" anchor="ctr">
            <a:normAutofit/>
          </a:bodyPr>
          <a:lstStyle/>
          <a:p>
            <a:r>
              <a:rPr lang="en-GB" noProof="0" dirty="0" err="1"/>
              <a:t>Haga</a:t>
            </a:r>
            <a:r>
              <a:rPr lang="en-GB" noProof="0" dirty="0"/>
              <a:t> </a:t>
            </a:r>
            <a:r>
              <a:rPr lang="en-GB" noProof="0" dirty="0" err="1"/>
              <a:t>clic</a:t>
            </a:r>
            <a:r>
              <a:rPr lang="en-GB" noProof="0" dirty="0"/>
              <a:t> para </a:t>
            </a:r>
            <a:r>
              <a:rPr lang="en-GB" noProof="0" dirty="0" err="1"/>
              <a:t>modificar</a:t>
            </a:r>
            <a:r>
              <a:rPr lang="en-GB" noProof="0" dirty="0"/>
              <a:t> el </a:t>
            </a:r>
            <a:r>
              <a:rPr lang="en-GB" noProof="0" dirty="0" err="1"/>
              <a:t>estilo</a:t>
            </a:r>
            <a:r>
              <a:rPr lang="en-GB" noProof="0" dirty="0"/>
              <a:t> de </a:t>
            </a:r>
            <a:r>
              <a:rPr lang="en-GB" noProof="0" dirty="0" err="1"/>
              <a:t>título</a:t>
            </a:r>
            <a:r>
              <a:rPr lang="en-GB" noProof="0" dirty="0"/>
              <a:t> del </a:t>
            </a:r>
            <a:r>
              <a:rPr lang="en-GB" noProof="0" dirty="0" err="1"/>
              <a:t>patrón</a:t>
            </a:r>
            <a:endParaRPr lang="en-GB" noProof="0"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Editar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a:p>
            <a:pPr lvl="1"/>
            <a:r>
              <a:rPr lang="en-GB" noProof="0" dirty="0"/>
              <a:t>Segundo </a:t>
            </a:r>
            <a:r>
              <a:rPr lang="en-GB" noProof="0" dirty="0" err="1"/>
              <a:t>nivel</a:t>
            </a:r>
            <a:endParaRPr lang="en-GB" noProof="0" dirty="0"/>
          </a:p>
          <a:p>
            <a:pPr lvl="2"/>
            <a:r>
              <a:rPr lang="en-GB" noProof="0" dirty="0" err="1"/>
              <a:t>Tercer</a:t>
            </a:r>
            <a:r>
              <a:rPr lang="en-GB" noProof="0" dirty="0"/>
              <a:t>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
        <p:nvSpPr>
          <p:cNvPr id="4" name="Marcador de fecha 3"/>
          <p:cNvSpPr>
            <a:spLocks noGrp="1"/>
          </p:cNvSpPr>
          <p:nvPr>
            <p:ph type="dt" sz="half" idx="2"/>
          </p:nvPr>
        </p:nvSpPr>
        <p:spPr>
          <a:xfrm>
            <a:off x="838200" y="6311900"/>
            <a:ext cx="2743200" cy="365125"/>
          </a:xfrm>
          <a:prstGeom prst="rect">
            <a:avLst/>
          </a:prstGeom>
        </p:spPr>
        <p:txBody>
          <a:bodyPr vert="horz" lIns="91440" tIns="45720" rIns="91440" bIns="45720" rtlCol="0" anchor="ctr"/>
          <a:lstStyle>
            <a:lvl1pPr algn="l">
              <a:defRPr sz="1200">
                <a:solidFill>
                  <a:srgbClr val="002060"/>
                </a:solidFill>
                <a:latin typeface="+mn-lt"/>
              </a:defRPr>
            </a:lvl1pPr>
          </a:lstStyle>
          <a:p>
            <a:fld id="{60988C54-9810-41A0-9F14-5FDE0EB22421}" type="datetime1">
              <a:rPr lang="en-GB" noProof="0" smtClean="0"/>
              <a:t>22/05/2019</a:t>
            </a:fld>
            <a:endParaRPr lang="en-GB" noProof="0" dirty="0"/>
          </a:p>
        </p:txBody>
      </p:sp>
      <p:sp>
        <p:nvSpPr>
          <p:cNvPr id="5" name="Marcador de pie de página 4"/>
          <p:cNvSpPr>
            <a:spLocks noGrp="1"/>
          </p:cNvSpPr>
          <p:nvPr>
            <p:ph type="ftr" sz="quarter" idx="3"/>
          </p:nvPr>
        </p:nvSpPr>
        <p:spPr>
          <a:xfrm>
            <a:off x="6997931" y="6356349"/>
            <a:ext cx="4114800" cy="365125"/>
          </a:xfrm>
          <a:prstGeom prst="rect">
            <a:avLst/>
          </a:prstGeom>
        </p:spPr>
        <p:txBody>
          <a:bodyPr vert="horz" lIns="91440" tIns="45720" rIns="91440" bIns="45720" rtlCol="0" anchor="ctr"/>
          <a:lstStyle>
            <a:lvl1pPr algn="ctr">
              <a:defRPr sz="1400">
                <a:solidFill>
                  <a:srgbClr val="002060"/>
                </a:solidFill>
                <a:latin typeface="+mn-lt"/>
              </a:defRPr>
            </a:lvl1pPr>
          </a:lstStyle>
          <a:p>
            <a:endParaRPr lang="es-ES" dirty="0"/>
          </a:p>
          <a:p>
            <a:r>
              <a:rPr lang="es-ES" sz="1600" dirty="0"/>
              <a:t> </a:t>
            </a:r>
            <a:r>
              <a:rPr lang="es-ES" sz="1600" b="1" dirty="0"/>
              <a:t>2017-1-ES01-KA202-038673 </a:t>
            </a:r>
            <a:endParaRPr lang="en-GB" sz="1600"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002060"/>
                </a:solidFill>
                <a:latin typeface="+mn-lt"/>
              </a:defRPr>
            </a:lvl1pPr>
          </a:lstStyle>
          <a:p>
            <a:fld id="{F13C866A-602C-4B83-A0B6-557A2EFBF6D5}" type="slidenum">
              <a:rPr lang="en-GB" smtClean="0"/>
              <a:pPr/>
              <a:t>‹#›</a:t>
            </a:fld>
            <a:endParaRPr lang="en-GB" dirty="0"/>
          </a:p>
        </p:txBody>
      </p:sp>
      <p:pic>
        <p:nvPicPr>
          <p:cNvPr id="9" name="Imagen 8">
            <a:extLst>
              <a:ext uri="{FF2B5EF4-FFF2-40B4-BE49-F238E27FC236}">
                <a16:creationId xmlns:a16="http://schemas.microsoft.com/office/drawing/2014/main" xmlns="" id="{59DCD15D-8D60-41BC-B894-03820CF696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82200" y="365125"/>
            <a:ext cx="1829839" cy="1105223"/>
          </a:xfrm>
          <a:prstGeom prst="rect">
            <a:avLst/>
          </a:prstGeom>
        </p:spPr>
      </p:pic>
      <p:pic>
        <p:nvPicPr>
          <p:cNvPr id="1028" name="Picture 4" descr="Resultado de imagen de erasmus+ programme">
            <a:extLst>
              <a:ext uri="{FF2B5EF4-FFF2-40B4-BE49-F238E27FC236}">
                <a16:creationId xmlns:a16="http://schemas.microsoft.com/office/drawing/2014/main" xmlns="" id="{80558E20-E789-42DD-945B-1FA908C4609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4069" y="6313944"/>
            <a:ext cx="1803862" cy="51532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8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embed/26tOFOp66tY" TargetMode="External"/><Relationship Id="rId1" Type="http://schemas.openxmlformats.org/officeDocument/2006/relationships/slideLayout" Target="../slideLayouts/slideLayout2.xml"/><Relationship Id="rId4" Type="http://schemas.openxmlformats.org/officeDocument/2006/relationships/hyperlink" Target="https://youtu.be/26tOFOp66tY?t=2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oodle.wamdia.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vaccess.org/" TargetMode="External"/><Relationship Id="rId7" Type="http://schemas.openxmlformats.org/officeDocument/2006/relationships/image" Target="../media/image37.png"/><Relationship Id="rId2" Type="http://schemas.openxmlformats.org/officeDocument/2006/relationships/hyperlink" Target="https://www.foxitsoftware.com/"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dmc-metrix.ie/wamdia/" TargetMode="External"/><Relationship Id="rId7" Type="http://schemas.openxmlformats.org/officeDocument/2006/relationships/hyperlink" Target="https://www.smebox.com/wamdia.html" TargetMode="External"/><Relationship Id="rId2" Type="http://schemas.openxmlformats.org/officeDocument/2006/relationships/hyperlink" Target="https://cftic.centrosdeformacion.empleo.madrid.org/proyectos/wamdia" TargetMode="External"/><Relationship Id="rId1" Type="http://schemas.openxmlformats.org/officeDocument/2006/relationships/slideLayout" Target="../slideLayouts/slideLayout4.xml"/><Relationship Id="rId6" Type="http://schemas.openxmlformats.org/officeDocument/2006/relationships/hyperlink" Target="http://www.associazioneprism.eu/wamdia/" TargetMode="External"/><Relationship Id="rId5" Type="http://schemas.openxmlformats.org/officeDocument/2006/relationships/hyperlink" Target="http://itstudy.hu/hu/wamdia" TargetMode="External"/><Relationship Id="rId4" Type="http://schemas.openxmlformats.org/officeDocument/2006/relationships/hyperlink" Target="https://doc-it.es/wamdi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nvaccess.org/"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zamalk-szalezi.hu/wamdia/" TargetMode="External"/><Relationship Id="rId2" Type="http://schemas.openxmlformats.org/officeDocument/2006/relationships/hyperlink" Target="mailto:hegedush@szamalk-szalezi.h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facebook.com/Wamdia-144224782881060/" TargetMode="External"/><Relationship Id="rId7" Type="http://schemas.openxmlformats.org/officeDocument/2006/relationships/image" Target="../media/image9.png"/><Relationship Id="rId2" Type="http://schemas.openxmlformats.org/officeDocument/2006/relationships/hyperlink" Target="http://wamdia.eu/" TargetMode="External"/><Relationship Id="rId1" Type="http://schemas.openxmlformats.org/officeDocument/2006/relationships/slideLayout" Target="../slideLayouts/slideLayout2.xml"/><Relationship Id="rId6" Type="http://schemas.openxmlformats.org/officeDocument/2006/relationships/hyperlink" Target="http://moodle.wamdia.eu/" TargetMode="External"/><Relationship Id="rId5" Type="http://schemas.openxmlformats.org/officeDocument/2006/relationships/hyperlink" Target="https://www.youtube.com/channel/UCfwh9GF2NW0c_6Jw1J6ZiXQ" TargetMode="External"/><Relationship Id="rId10" Type="http://schemas.openxmlformats.org/officeDocument/2006/relationships/image" Target="../media/image12.png"/><Relationship Id="rId4" Type="http://schemas.openxmlformats.org/officeDocument/2006/relationships/hyperlink" Target="https://twitter.com/WAMDIA_Project?lang=es"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B712927A-520F-499E-BC47-3EB9989E34B1}"/>
              </a:ext>
            </a:extLst>
          </p:cNvPr>
          <p:cNvSpPr>
            <a:spLocks noGrp="1"/>
          </p:cNvSpPr>
          <p:nvPr>
            <p:ph type="title"/>
          </p:nvPr>
        </p:nvSpPr>
        <p:spPr>
          <a:xfrm>
            <a:off x="1463040" y="2966852"/>
            <a:ext cx="9144000" cy="1271088"/>
          </a:xfrm>
        </p:spPr>
        <p:txBody>
          <a:bodyPr>
            <a:noAutofit/>
          </a:bodyPr>
          <a:lstStyle/>
          <a:p>
            <a:r>
              <a:rPr lang="hu-HU" sz="3600" dirty="0"/>
              <a:t>Mi mindannyian hozzáférhetővé tesszük a digitális információkat – Digitális </a:t>
            </a:r>
            <a:r>
              <a:rPr lang="hu-HU" sz="3600" dirty="0" smtClean="0"/>
              <a:t>akadálymentesítés</a:t>
            </a:r>
            <a:endParaRPr lang="es-ES" sz="3600" dirty="0">
              <a:cs typeface="Calibri"/>
            </a:endParaRPr>
          </a:p>
        </p:txBody>
      </p:sp>
      <p:sp>
        <p:nvSpPr>
          <p:cNvPr id="4" name="Marcador de fecha 3">
            <a:extLst>
              <a:ext uri="{FF2B5EF4-FFF2-40B4-BE49-F238E27FC236}">
                <a16:creationId xmlns:a16="http://schemas.microsoft.com/office/drawing/2014/main" xmlns="" id="{B86CC636-8119-4DBF-9AEC-610DC31DE315}"/>
              </a:ext>
            </a:extLst>
          </p:cNvPr>
          <p:cNvSpPr>
            <a:spLocks noGrp="1"/>
          </p:cNvSpPr>
          <p:nvPr>
            <p:ph type="dt" sz="half" idx="4294967295"/>
          </p:nvPr>
        </p:nvSpPr>
        <p:spPr>
          <a:xfrm>
            <a:off x="388620" y="6311900"/>
            <a:ext cx="2743200" cy="365125"/>
          </a:xfrm>
        </p:spPr>
        <p:txBody>
          <a:bodyPr/>
          <a:lstStyle/>
          <a:p>
            <a:fld id="{E1D6CAAC-1DAA-448C-A0E4-F2A83B19C46C}" type="datetime1">
              <a:rPr lang="en-GB" sz="1400" smtClean="0"/>
              <a:t>22/05/2019</a:t>
            </a:fld>
            <a:endParaRPr lang="es-ES" sz="1400" dirty="0"/>
          </a:p>
        </p:txBody>
      </p:sp>
      <p:sp>
        <p:nvSpPr>
          <p:cNvPr id="5" name="Marcador de pie de página 4">
            <a:extLst>
              <a:ext uri="{FF2B5EF4-FFF2-40B4-BE49-F238E27FC236}">
                <a16:creationId xmlns:a16="http://schemas.microsoft.com/office/drawing/2014/main" xmlns="" id="{01A0CDC8-6718-4A7F-8CC5-6654349BD357}"/>
              </a:ext>
            </a:extLst>
          </p:cNvPr>
          <p:cNvSpPr>
            <a:spLocks noGrp="1"/>
          </p:cNvSpPr>
          <p:nvPr>
            <p:ph type="ftr" sz="quarter" idx="4294967295"/>
          </p:nvPr>
        </p:nvSpPr>
        <p:spPr>
          <a:xfrm>
            <a:off x="8077200" y="6334124"/>
            <a:ext cx="4114800" cy="365125"/>
          </a:xfrm>
        </p:spPr>
        <p:txBody>
          <a:bodyPr/>
          <a:lstStyle/>
          <a:p>
            <a:r>
              <a:rPr lang="es-ES" dirty="0"/>
              <a:t>  2017-1-ES01-KA202-038673 </a:t>
            </a:r>
          </a:p>
        </p:txBody>
      </p:sp>
      <p:sp>
        <p:nvSpPr>
          <p:cNvPr id="6" name="Marcador de número de diapositiva 5">
            <a:extLst>
              <a:ext uri="{FF2B5EF4-FFF2-40B4-BE49-F238E27FC236}">
                <a16:creationId xmlns:a16="http://schemas.microsoft.com/office/drawing/2014/main" xmlns="" id="{176F7F69-F16D-48B5-8E90-F12406CB24E1}"/>
              </a:ext>
            </a:extLst>
          </p:cNvPr>
          <p:cNvSpPr>
            <a:spLocks noGrp="1"/>
          </p:cNvSpPr>
          <p:nvPr>
            <p:ph type="sldNum" sz="quarter" idx="4294967295"/>
          </p:nvPr>
        </p:nvSpPr>
        <p:spPr>
          <a:xfrm>
            <a:off x="9448800" y="6311900"/>
            <a:ext cx="2255520" cy="409575"/>
          </a:xfrm>
        </p:spPr>
        <p:txBody>
          <a:bodyPr/>
          <a:lstStyle/>
          <a:p>
            <a:fld id="{F13C866A-602C-4B83-A0B6-557A2EFBF6D5}" type="slidenum">
              <a:rPr lang="es-ES" sz="1400" b="1" smtClean="0"/>
              <a:pPr/>
              <a:t>1</a:t>
            </a:fld>
            <a:endParaRPr lang="es-ES" sz="1400" b="1" dirty="0"/>
          </a:p>
        </p:txBody>
      </p:sp>
    </p:spTree>
    <p:extLst>
      <p:ext uri="{BB962C8B-B14F-4D97-AF65-F5344CB8AC3E}">
        <p14:creationId xmlns:p14="http://schemas.microsoft.com/office/powerpoint/2010/main" val="217516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Digitális </a:t>
            </a:r>
            <a:r>
              <a:rPr lang="hu-HU" dirty="0"/>
              <a:t>akadálymentesítésre történő figyelemfelkeltés</a:t>
            </a:r>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10</a:t>
            </a:fld>
            <a:endParaRPr lang="es-ES" dirty="0"/>
          </a:p>
        </p:txBody>
      </p:sp>
      <p:pic>
        <p:nvPicPr>
          <p:cNvPr id="7" name="Kép 6">
            <a:hlinkClick r:id="rId2"/>
          </p:cNvPr>
          <p:cNvPicPr>
            <a:picLocks noChangeAspect="1"/>
          </p:cNvPicPr>
          <p:nvPr/>
        </p:nvPicPr>
        <p:blipFill>
          <a:blip r:embed="rId3"/>
          <a:stretch>
            <a:fillRect/>
          </a:stretch>
        </p:blipFill>
        <p:spPr>
          <a:xfrm>
            <a:off x="702120" y="2032834"/>
            <a:ext cx="6573891" cy="3411541"/>
          </a:xfrm>
          <a:prstGeom prst="rect">
            <a:avLst/>
          </a:prstGeom>
        </p:spPr>
      </p:pic>
      <p:sp>
        <p:nvSpPr>
          <p:cNvPr id="3" name="Téglalap 2"/>
          <p:cNvSpPr/>
          <p:nvPr/>
        </p:nvSpPr>
        <p:spPr>
          <a:xfrm>
            <a:off x="7666637" y="3152893"/>
            <a:ext cx="3687163" cy="369332"/>
          </a:xfrm>
          <a:prstGeom prst="rect">
            <a:avLst/>
          </a:prstGeom>
        </p:spPr>
        <p:txBody>
          <a:bodyPr wrap="none">
            <a:spAutoFit/>
          </a:bodyPr>
          <a:lstStyle/>
          <a:p>
            <a:r>
              <a:rPr lang="hu-HU" dirty="0">
                <a:hlinkClick r:id="rId4"/>
              </a:rPr>
              <a:t>https://</a:t>
            </a:r>
            <a:r>
              <a:rPr lang="hu-HU" dirty="0" smtClean="0">
                <a:hlinkClick r:id="rId4"/>
              </a:rPr>
              <a:t>youtu.be/26tOFOp66tY?t=21</a:t>
            </a:r>
            <a:r>
              <a:rPr lang="hu-HU" dirty="0" smtClean="0"/>
              <a:t> </a:t>
            </a:r>
            <a:endParaRPr lang="hu-HU" dirty="0"/>
          </a:p>
        </p:txBody>
      </p:sp>
    </p:spTree>
    <p:extLst>
      <p:ext uri="{BB962C8B-B14F-4D97-AF65-F5344CB8AC3E}">
        <p14:creationId xmlns:p14="http://schemas.microsoft.com/office/powerpoint/2010/main" val="197949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Interjúk eredményei</a:t>
            </a:r>
            <a:endParaRPr lang="hu-HU" dirty="0"/>
          </a:p>
        </p:txBody>
      </p:sp>
      <p:sp>
        <p:nvSpPr>
          <p:cNvPr id="3" name="Tartalom helye 2"/>
          <p:cNvSpPr>
            <a:spLocks noGrp="1"/>
          </p:cNvSpPr>
          <p:nvPr>
            <p:ph idx="1"/>
          </p:nvPr>
        </p:nvSpPr>
        <p:spPr/>
        <p:txBody>
          <a:bodyPr/>
          <a:lstStyle/>
          <a:p>
            <a:pPr algn="just"/>
            <a:r>
              <a:rPr lang="hu-HU" dirty="0"/>
              <a:t>A mindennapi tevékenységem során a digitális akadálymentesítés mint megoldandó probléma nem merül fel, ezért a törvényi vagy jogszabályi hátterének vizsgálatával sem </a:t>
            </a:r>
            <a:r>
              <a:rPr lang="hu-HU" dirty="0" smtClean="0"/>
              <a:t>foglalkoztam.</a:t>
            </a:r>
          </a:p>
          <a:p>
            <a:endParaRPr lang="hu-HU" dirty="0" smtClean="0"/>
          </a:p>
          <a:p>
            <a:pPr marL="0" indent="0" algn="just">
              <a:buNone/>
            </a:pPr>
            <a:r>
              <a:rPr lang="hu-HU" dirty="0" smtClean="0"/>
              <a:t>Mit </a:t>
            </a:r>
            <a:r>
              <a:rPr lang="hu-HU" dirty="0"/>
              <a:t>gondol, a digitális akadálymentesítés inkább az informatikai szakemberek vagy a felhasználók feladata</a:t>
            </a:r>
            <a:r>
              <a:rPr lang="hu-HU" dirty="0" smtClean="0"/>
              <a:t>?</a:t>
            </a:r>
          </a:p>
          <a:p>
            <a:pPr algn="just"/>
            <a:r>
              <a:rPr lang="hu-HU" dirty="0" smtClean="0"/>
              <a:t>Minden </a:t>
            </a:r>
            <a:r>
              <a:rPr lang="hu-HU" dirty="0"/>
              <a:t>hátrányos helyzetű ember életminőségének javítása humanitárius kötelességünk. Közös munkának gondolom. </a:t>
            </a:r>
            <a:endParaRPr lang="hu-HU" dirty="0" smtClean="0"/>
          </a:p>
          <a:p>
            <a:pPr algn="just"/>
            <a:r>
              <a:rPr lang="hu-HU" dirty="0" smtClean="0"/>
              <a:t>Egyételmű, hogy mindenkinek feladata van.</a:t>
            </a: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11</a:t>
            </a:fld>
            <a:endParaRPr lang="es-ES" dirty="0"/>
          </a:p>
        </p:txBody>
      </p:sp>
      <p:pic>
        <p:nvPicPr>
          <p:cNvPr id="7" name="Imagen 7">
            <a:extLst>
              <a:ext uri="{FF2B5EF4-FFF2-40B4-BE49-F238E27FC236}">
                <a16:creationId xmlns:a16="http://schemas.microsoft.com/office/drawing/2014/main" xmlns="" id="{8B7DFDA5-3159-43B7-9624-426472CE6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65124"/>
            <a:ext cx="2533723" cy="1216187"/>
          </a:xfrm>
          <a:prstGeom prst="rect">
            <a:avLst/>
          </a:prstGeom>
        </p:spPr>
      </p:pic>
    </p:spTree>
    <p:extLst>
      <p:ext uri="{BB962C8B-B14F-4D97-AF65-F5344CB8AC3E}">
        <p14:creationId xmlns:p14="http://schemas.microsoft.com/office/powerpoint/2010/main" val="160722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Tematika, tananyag kidolgozása</a:t>
            </a:r>
            <a:endParaRPr lang="hu-HU" dirty="0"/>
          </a:p>
        </p:txBody>
      </p:sp>
      <p:sp>
        <p:nvSpPr>
          <p:cNvPr id="3" name="Tartalom helye 2"/>
          <p:cNvSpPr>
            <a:spLocks noGrp="1"/>
          </p:cNvSpPr>
          <p:nvPr>
            <p:ph idx="1"/>
          </p:nvPr>
        </p:nvSpPr>
        <p:spPr/>
        <p:txBody>
          <a:bodyPr/>
          <a:lstStyle/>
          <a:p>
            <a:r>
              <a:rPr lang="hu-HU" dirty="0">
                <a:hlinkClick r:id="rId2"/>
              </a:rPr>
              <a:t>http://moodle.wamdia.eu</a:t>
            </a:r>
            <a:r>
              <a:rPr lang="hu-HU" dirty="0" smtClean="0">
                <a:hlinkClick r:id="rId2"/>
              </a:rPr>
              <a:t>/</a:t>
            </a:r>
            <a:endParaRPr lang="hu-HU" dirty="0" smtClean="0"/>
          </a:p>
          <a:p>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12</a:t>
            </a:fld>
            <a:endParaRPr lang="es-ES" dirty="0"/>
          </a:p>
        </p:txBody>
      </p:sp>
      <p:pic>
        <p:nvPicPr>
          <p:cNvPr id="7" name="Kép 6"/>
          <p:cNvPicPr>
            <a:picLocks noChangeAspect="1"/>
          </p:cNvPicPr>
          <p:nvPr/>
        </p:nvPicPr>
        <p:blipFill>
          <a:blip r:embed="rId3"/>
          <a:stretch>
            <a:fillRect/>
          </a:stretch>
        </p:blipFill>
        <p:spPr>
          <a:xfrm>
            <a:off x="2290948" y="2660500"/>
            <a:ext cx="6764383" cy="3333174"/>
          </a:xfrm>
          <a:prstGeom prst="rect">
            <a:avLst/>
          </a:prstGeom>
        </p:spPr>
      </p:pic>
    </p:spTree>
    <p:extLst>
      <p:ext uri="{BB962C8B-B14F-4D97-AF65-F5344CB8AC3E}">
        <p14:creationId xmlns:p14="http://schemas.microsoft.com/office/powerpoint/2010/main" val="335683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Moodle</a:t>
            </a:r>
            <a:r>
              <a:rPr lang="hu-HU" dirty="0" smtClean="0"/>
              <a:t> kurzusok</a:t>
            </a:r>
            <a:endParaRPr lang="hu-HU" dirty="0"/>
          </a:p>
        </p:txBody>
      </p:sp>
      <p:pic>
        <p:nvPicPr>
          <p:cNvPr id="8" name="Tartalom helye 7"/>
          <p:cNvPicPr>
            <a:picLocks noGrp="1" noChangeAspect="1"/>
          </p:cNvPicPr>
          <p:nvPr>
            <p:ph idx="1"/>
          </p:nvPr>
        </p:nvPicPr>
        <p:blipFill>
          <a:blip r:embed="rId2"/>
          <a:stretch>
            <a:fillRect/>
          </a:stretch>
        </p:blipFill>
        <p:spPr>
          <a:xfrm>
            <a:off x="2767012" y="2705894"/>
            <a:ext cx="6657975" cy="2590800"/>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13</a:t>
            </a:fld>
            <a:endParaRPr lang="es-ES" dirty="0"/>
          </a:p>
        </p:txBody>
      </p:sp>
    </p:spTree>
    <p:extLst>
      <p:ext uri="{BB962C8B-B14F-4D97-AF65-F5344CB8AC3E}">
        <p14:creationId xmlns:p14="http://schemas.microsoft.com/office/powerpoint/2010/main" val="1348113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Moodle</a:t>
            </a:r>
            <a:r>
              <a:rPr lang="hu-HU" dirty="0" smtClean="0"/>
              <a:t> kurzusok, e-tananyag</a:t>
            </a:r>
            <a:endParaRPr lang="hu-HU" dirty="0"/>
          </a:p>
        </p:txBody>
      </p:sp>
      <p:pic>
        <p:nvPicPr>
          <p:cNvPr id="7" name="Tartalom helye 6"/>
          <p:cNvPicPr>
            <a:picLocks noGrp="1" noChangeAspect="1"/>
          </p:cNvPicPr>
          <p:nvPr>
            <p:ph idx="1"/>
          </p:nvPr>
        </p:nvPicPr>
        <p:blipFill>
          <a:blip r:embed="rId2"/>
          <a:stretch>
            <a:fillRect/>
          </a:stretch>
        </p:blipFill>
        <p:spPr>
          <a:xfrm>
            <a:off x="2041344" y="1825625"/>
            <a:ext cx="8109311" cy="4351338"/>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14</a:t>
            </a:fld>
            <a:endParaRPr lang="es-ES" dirty="0"/>
          </a:p>
        </p:txBody>
      </p:sp>
    </p:spTree>
    <p:extLst>
      <p:ext uri="{BB962C8B-B14F-4D97-AF65-F5344CB8AC3E}">
        <p14:creationId xmlns:p14="http://schemas.microsoft.com/office/powerpoint/2010/main" val="322817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Nézzünk egy-egy egyszerű példát!</a:t>
            </a: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15</a:t>
            </a:fld>
            <a:endParaRPr lang="es-ES" dirty="0"/>
          </a:p>
        </p:txBody>
      </p:sp>
      <p:pic>
        <p:nvPicPr>
          <p:cNvPr id="7" name="Tartalom helye 6"/>
          <p:cNvPicPr>
            <a:picLocks noGrp="1"/>
          </p:cNvPicPr>
          <p:nvPr>
            <p:ph idx="1"/>
          </p:nvPr>
        </p:nvPicPr>
        <p:blipFill>
          <a:blip r:embed="rId2"/>
          <a:stretch>
            <a:fillRect/>
          </a:stretch>
        </p:blipFill>
        <p:spPr>
          <a:xfrm>
            <a:off x="838200" y="1485991"/>
            <a:ext cx="5796685" cy="4351338"/>
          </a:xfrm>
          <a:prstGeom prst="rect">
            <a:avLst/>
          </a:prstGeom>
        </p:spPr>
      </p:pic>
      <p:sp>
        <p:nvSpPr>
          <p:cNvPr id="10" name="Rectangle 5"/>
          <p:cNvSpPr>
            <a:spLocks noChangeArrowheads="1"/>
          </p:cNvSpPr>
          <p:nvPr/>
        </p:nvSpPr>
        <p:spPr bwMode="auto">
          <a:xfrm>
            <a:off x="6763871" y="2812343"/>
            <a:ext cx="4589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u-HU"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 formázási eszköztár megjelenítése</a:t>
            </a:r>
            <a:endParaRPr kumimoji="0" lang="hu-HU" altLang="hu-H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pic>
        <p:nvPicPr>
          <p:cNvPr id="1028" name="Ké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943" y="4136886"/>
            <a:ext cx="705971" cy="7373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7490012" y="3426244"/>
            <a:ext cx="25818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4075631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Nézzünk </a:t>
            </a:r>
            <a:r>
              <a:rPr lang="hu-HU" dirty="0" smtClean="0"/>
              <a:t>egy-egy </a:t>
            </a:r>
            <a:r>
              <a:rPr lang="hu-HU" dirty="0"/>
              <a:t>egyszerű példát!</a:t>
            </a:r>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16</a:t>
            </a:fld>
            <a:endParaRPr lang="es-ES" dirty="0"/>
          </a:p>
        </p:txBody>
      </p:sp>
      <p:sp>
        <p:nvSpPr>
          <p:cNvPr id="9" name="Rectangle 5"/>
          <p:cNvSpPr>
            <a:spLocks noChangeArrowheads="1"/>
          </p:cNvSpPr>
          <p:nvPr/>
        </p:nvSpPr>
        <p:spPr bwMode="auto">
          <a:xfrm>
            <a:off x="968188" y="2021267"/>
            <a:ext cx="98835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Erre</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az</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ikonra</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kattintva</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rejthető</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vagy</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fedhető</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fel</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formázási</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hu-HU"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eszköztár</a:t>
            </a:r>
            <a:r>
              <a:rPr kumimoji="0" lang="en-GB" altLang="hu-HU"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hu-HU" altLang="hu-H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pic>
        <p:nvPicPr>
          <p:cNvPr id="2052" name="Kép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347" y="2653922"/>
            <a:ext cx="7787267" cy="5218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1597256" y="3152961"/>
            <a:ext cx="6027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171832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Nézzünk </a:t>
            </a:r>
            <a:r>
              <a:rPr lang="hu-HU" dirty="0" smtClean="0"/>
              <a:t>egy-egy </a:t>
            </a:r>
            <a:r>
              <a:rPr lang="hu-HU" dirty="0"/>
              <a:t>egyszerű példát!</a:t>
            </a:r>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17</a:t>
            </a:fld>
            <a:endParaRPr lang="es-ES" dirty="0"/>
          </a:p>
        </p:txBody>
      </p:sp>
      <p:pic>
        <p:nvPicPr>
          <p:cNvPr id="7" name="Kép 6"/>
          <p:cNvPicPr>
            <a:picLocks noChangeAspect="1"/>
          </p:cNvPicPr>
          <p:nvPr/>
        </p:nvPicPr>
        <p:blipFill>
          <a:blip r:embed="rId2"/>
          <a:stretch>
            <a:fillRect/>
          </a:stretch>
        </p:blipFill>
        <p:spPr>
          <a:xfrm>
            <a:off x="838200" y="1996281"/>
            <a:ext cx="5438775" cy="4010025"/>
          </a:xfrm>
          <a:prstGeom prst="rect">
            <a:avLst/>
          </a:prstGeom>
        </p:spPr>
      </p:pic>
      <p:pic>
        <p:nvPicPr>
          <p:cNvPr id="9" name="Kép 8"/>
          <p:cNvPicPr>
            <a:picLocks noChangeAspect="1"/>
          </p:cNvPicPr>
          <p:nvPr/>
        </p:nvPicPr>
        <p:blipFill>
          <a:blip r:embed="rId3"/>
          <a:stretch>
            <a:fillRect/>
          </a:stretch>
        </p:blipFill>
        <p:spPr>
          <a:xfrm>
            <a:off x="7190682" y="2210593"/>
            <a:ext cx="2676525" cy="1790700"/>
          </a:xfrm>
          <a:prstGeom prst="rect">
            <a:avLst/>
          </a:prstGeom>
        </p:spPr>
      </p:pic>
    </p:spTree>
    <p:extLst>
      <p:ext uri="{BB962C8B-B14F-4D97-AF65-F5344CB8AC3E}">
        <p14:creationId xmlns:p14="http://schemas.microsoft.com/office/powerpoint/2010/main" val="304296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Nézzünk egy-egy egyszerű példát!</a:t>
            </a:r>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18</a:t>
            </a:fld>
            <a:endParaRPr lang="es-ES" dirty="0"/>
          </a:p>
        </p:txBody>
      </p:sp>
      <p:pic>
        <p:nvPicPr>
          <p:cNvPr id="7" name="Tartalom helye 6"/>
          <p:cNvPicPr>
            <a:picLocks noGrp="1" noChangeAspect="1"/>
          </p:cNvPicPr>
          <p:nvPr>
            <p:ph idx="1"/>
          </p:nvPr>
        </p:nvPicPr>
        <p:blipFill>
          <a:blip r:embed="rId2"/>
          <a:stretch>
            <a:fillRect/>
          </a:stretch>
        </p:blipFill>
        <p:spPr>
          <a:xfrm>
            <a:off x="6973982" y="1965529"/>
            <a:ext cx="3714750" cy="1171575"/>
          </a:xfrm>
          <a:prstGeom prst="rect">
            <a:avLst/>
          </a:prstGeom>
        </p:spPr>
      </p:pic>
      <p:pic>
        <p:nvPicPr>
          <p:cNvPr id="8" name="Kép 7"/>
          <p:cNvPicPr/>
          <p:nvPr/>
        </p:nvPicPr>
        <p:blipFill>
          <a:blip r:embed="rId3"/>
          <a:stretch>
            <a:fillRect/>
          </a:stretch>
        </p:blipFill>
        <p:spPr>
          <a:xfrm>
            <a:off x="881380" y="2118314"/>
            <a:ext cx="5400040" cy="2595245"/>
          </a:xfrm>
          <a:prstGeom prst="rect">
            <a:avLst/>
          </a:prstGeom>
        </p:spPr>
      </p:pic>
      <p:pic>
        <p:nvPicPr>
          <p:cNvPr id="9" name="Imagen 7" descr="Insert a link, copying URL in the appropiate text field"/>
          <p:cNvPicPr/>
          <p:nvPr/>
        </p:nvPicPr>
        <p:blipFill>
          <a:blip r:embed="rId4"/>
          <a:stretch>
            <a:fillRect/>
          </a:stretch>
        </p:blipFill>
        <p:spPr>
          <a:xfrm>
            <a:off x="6929351" y="3759834"/>
            <a:ext cx="4183380" cy="1731010"/>
          </a:xfrm>
          <a:prstGeom prst="rect">
            <a:avLst/>
          </a:prstGeom>
        </p:spPr>
      </p:pic>
    </p:spTree>
    <p:extLst>
      <p:ext uri="{BB962C8B-B14F-4D97-AF65-F5344CB8AC3E}">
        <p14:creationId xmlns:p14="http://schemas.microsoft.com/office/powerpoint/2010/main" val="221404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Nézzünk egy-egy egyszerű példát!</a:t>
            </a:r>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19</a:t>
            </a:fld>
            <a:endParaRPr lang="es-ES" dirty="0"/>
          </a:p>
        </p:txBody>
      </p:sp>
      <p:pic>
        <p:nvPicPr>
          <p:cNvPr id="7" name="Kép 6"/>
          <p:cNvPicPr>
            <a:picLocks noChangeAspect="1"/>
          </p:cNvPicPr>
          <p:nvPr/>
        </p:nvPicPr>
        <p:blipFill>
          <a:blip r:embed="rId2"/>
          <a:stretch>
            <a:fillRect/>
          </a:stretch>
        </p:blipFill>
        <p:spPr>
          <a:xfrm>
            <a:off x="3157946" y="2424248"/>
            <a:ext cx="5562600" cy="3733800"/>
          </a:xfrm>
          <a:prstGeom prst="rect">
            <a:avLst/>
          </a:prstGeom>
        </p:spPr>
      </p:pic>
    </p:spTree>
    <p:extLst>
      <p:ext uri="{BB962C8B-B14F-4D97-AF65-F5344CB8AC3E}">
        <p14:creationId xmlns:p14="http://schemas.microsoft.com/office/powerpoint/2010/main" val="428494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Résztvevő </a:t>
            </a:r>
            <a:r>
              <a:rPr lang="hu-HU" dirty="0" smtClean="0"/>
              <a:t>országok</a:t>
            </a:r>
            <a:endParaRPr lang="hu-HU" dirty="0"/>
          </a:p>
        </p:txBody>
      </p:sp>
      <p:sp>
        <p:nvSpPr>
          <p:cNvPr id="3" name="Tartalom helye 2"/>
          <p:cNvSpPr>
            <a:spLocks noGrp="1"/>
          </p:cNvSpPr>
          <p:nvPr>
            <p:ph idx="1"/>
          </p:nvPr>
        </p:nvSpPr>
        <p:spPr/>
        <p:txBody>
          <a:bodyPr/>
          <a:lstStyle/>
          <a:p>
            <a:pPr marL="0" indent="0" algn="ctr">
              <a:buNone/>
            </a:pPr>
            <a:r>
              <a:rPr lang="hu-HU" dirty="0"/>
              <a:t/>
            </a:r>
            <a:br>
              <a:rPr lang="hu-HU" dirty="0"/>
            </a:br>
            <a:r>
              <a:rPr lang="hu-HU" dirty="0" smtClean="0"/>
              <a:t>Írország</a:t>
            </a:r>
            <a:r>
              <a:rPr lang="hu-HU" dirty="0"/>
              <a:t>, Magyarország, Olaszország, </a:t>
            </a:r>
            <a:r>
              <a:rPr lang="hu-HU" dirty="0" smtClean="0"/>
              <a:t>Spanyolország (3), Svédország</a:t>
            </a:r>
          </a:p>
          <a:p>
            <a:pPr marL="0" indent="0" algn="ctr">
              <a:buNone/>
            </a:pPr>
            <a:r>
              <a:rPr lang="hu-HU" b="1" dirty="0" smtClean="0"/>
              <a:t>Időtartam</a:t>
            </a:r>
            <a:r>
              <a:rPr lang="hu-HU" b="1" dirty="0"/>
              <a:t>: </a:t>
            </a:r>
            <a:r>
              <a:rPr lang="hu-HU" dirty="0"/>
              <a:t>2017. október – 2019. szeptember</a:t>
            </a:r>
            <a:br>
              <a:rPr lang="hu-HU" dirty="0"/>
            </a:br>
            <a:endParaRPr lang="hu-HU" dirty="0" smtClean="0"/>
          </a:p>
          <a:p>
            <a:pPr marL="0" indent="0" algn="ctr">
              <a:buNone/>
            </a:pPr>
            <a:r>
              <a:rPr lang="hu-HU" b="1" dirty="0" smtClean="0"/>
              <a:t>Projekt </a:t>
            </a:r>
            <a:r>
              <a:rPr lang="hu-HU" b="1" dirty="0"/>
              <a:t>azonosító: </a:t>
            </a:r>
            <a:r>
              <a:rPr lang="hu-HU" dirty="0"/>
              <a:t>Erasmus+ KA-2 projekt: 2017-1-ES01-KA202-038673</a:t>
            </a:r>
            <a:br>
              <a:rPr lang="hu-HU" dirty="0"/>
            </a:br>
            <a:endParaRPr lang="hu-HU" dirty="0" smtClean="0"/>
          </a:p>
          <a:p>
            <a:pPr marL="0" indent="0" algn="ctr">
              <a:buNone/>
            </a:pPr>
            <a:r>
              <a:rPr lang="hu-HU" b="1" dirty="0" smtClean="0"/>
              <a:t>Koordinátor</a:t>
            </a:r>
            <a:r>
              <a:rPr lang="hu-HU" b="1" dirty="0"/>
              <a:t>: </a:t>
            </a:r>
            <a:r>
              <a:rPr lang="hu-HU" dirty="0"/>
              <a:t>University of </a:t>
            </a:r>
            <a:r>
              <a:rPr lang="hu-HU" dirty="0" err="1"/>
              <a:t>Alcala</a:t>
            </a:r>
            <a:r>
              <a:rPr lang="hu-HU" dirty="0"/>
              <a:t> (Spanyolország</a:t>
            </a:r>
            <a:r>
              <a:rPr lang="hu-HU" dirty="0" smtClean="0"/>
              <a:t>)</a:t>
            </a: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a:t>
            </a:fld>
            <a:endParaRPr lang="es-ES" dirty="0"/>
          </a:p>
        </p:txBody>
      </p:sp>
    </p:spTree>
    <p:extLst>
      <p:ext uri="{BB962C8B-B14F-4D97-AF65-F5344CB8AC3E}">
        <p14:creationId xmlns:p14="http://schemas.microsoft.com/office/powerpoint/2010/main" val="90199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Nézzünk egy-egy egyszerű példát!</a:t>
            </a:r>
          </a:p>
        </p:txBody>
      </p:sp>
      <p:pic>
        <p:nvPicPr>
          <p:cNvPr id="7" name="Tartalom helye 6"/>
          <p:cNvPicPr>
            <a:picLocks noGrp="1" noChangeAspect="1"/>
          </p:cNvPicPr>
          <p:nvPr>
            <p:ph idx="1"/>
          </p:nvPr>
        </p:nvPicPr>
        <p:blipFill>
          <a:blip r:embed="rId2"/>
          <a:stretch>
            <a:fillRect/>
          </a:stretch>
        </p:blipFill>
        <p:spPr>
          <a:xfrm>
            <a:off x="3853543" y="1759191"/>
            <a:ext cx="2251979" cy="2251624"/>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20</a:t>
            </a:fld>
            <a:endParaRPr lang="es-ES" dirty="0"/>
          </a:p>
        </p:txBody>
      </p:sp>
      <p:pic>
        <p:nvPicPr>
          <p:cNvPr id="8" name="Kép 7"/>
          <p:cNvPicPr>
            <a:picLocks noChangeAspect="1"/>
          </p:cNvPicPr>
          <p:nvPr/>
        </p:nvPicPr>
        <p:blipFill>
          <a:blip r:embed="rId3"/>
          <a:stretch>
            <a:fillRect/>
          </a:stretch>
        </p:blipFill>
        <p:spPr>
          <a:xfrm>
            <a:off x="2049508" y="1880643"/>
            <a:ext cx="6838950" cy="3514725"/>
          </a:xfrm>
          <a:prstGeom prst="rect">
            <a:avLst/>
          </a:prstGeom>
        </p:spPr>
      </p:pic>
    </p:spTree>
    <p:extLst>
      <p:ext uri="{BB962C8B-B14F-4D97-AF65-F5344CB8AC3E}">
        <p14:creationId xmlns:p14="http://schemas.microsoft.com/office/powerpoint/2010/main" val="1716024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Nézzünk egy-egy egyszerű példát!</a:t>
            </a:r>
          </a:p>
        </p:txBody>
      </p:sp>
      <p:pic>
        <p:nvPicPr>
          <p:cNvPr id="7" name="Tartalom helye 6"/>
          <p:cNvPicPr>
            <a:picLocks noGrp="1" noChangeAspect="1"/>
          </p:cNvPicPr>
          <p:nvPr>
            <p:ph idx="1"/>
          </p:nvPr>
        </p:nvPicPr>
        <p:blipFill>
          <a:blip r:embed="rId2"/>
          <a:stretch>
            <a:fillRect/>
          </a:stretch>
        </p:blipFill>
        <p:spPr>
          <a:xfrm>
            <a:off x="2875696" y="1825625"/>
            <a:ext cx="6440608" cy="4351338"/>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21</a:t>
            </a:fld>
            <a:endParaRPr lang="es-ES" dirty="0"/>
          </a:p>
        </p:txBody>
      </p:sp>
    </p:spTree>
    <p:extLst>
      <p:ext uri="{BB962C8B-B14F-4D97-AF65-F5344CB8AC3E}">
        <p14:creationId xmlns:p14="http://schemas.microsoft.com/office/powerpoint/2010/main" val="3865134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Dokumentum esetén</a:t>
            </a:r>
            <a:endParaRPr lang="hu-HU" dirty="0"/>
          </a:p>
        </p:txBody>
      </p:sp>
      <p:pic>
        <p:nvPicPr>
          <p:cNvPr id="7" name="Tartalom helye 6"/>
          <p:cNvPicPr>
            <a:picLocks noGrp="1" noChangeAspect="1"/>
          </p:cNvPicPr>
          <p:nvPr>
            <p:ph idx="1"/>
          </p:nvPr>
        </p:nvPicPr>
        <p:blipFill>
          <a:blip r:embed="rId2"/>
          <a:stretch>
            <a:fillRect/>
          </a:stretch>
        </p:blipFill>
        <p:spPr>
          <a:xfrm>
            <a:off x="1260782" y="1825625"/>
            <a:ext cx="9670436" cy="4351338"/>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22</a:t>
            </a:fld>
            <a:endParaRPr lang="es-ES" dirty="0"/>
          </a:p>
        </p:txBody>
      </p:sp>
    </p:spTree>
    <p:extLst>
      <p:ext uri="{BB962C8B-B14F-4D97-AF65-F5344CB8AC3E}">
        <p14:creationId xmlns:p14="http://schemas.microsoft.com/office/powerpoint/2010/main" val="64546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Dokumentum esetén</a:t>
            </a:r>
            <a:endParaRPr lang="hu-HU" dirty="0"/>
          </a:p>
        </p:txBody>
      </p:sp>
      <p:pic>
        <p:nvPicPr>
          <p:cNvPr id="7" name="Tartalom helye 6"/>
          <p:cNvPicPr>
            <a:picLocks noGrp="1" noChangeAspect="1"/>
          </p:cNvPicPr>
          <p:nvPr>
            <p:ph idx="1"/>
          </p:nvPr>
        </p:nvPicPr>
        <p:blipFill>
          <a:blip r:embed="rId2"/>
          <a:stretch>
            <a:fillRect/>
          </a:stretch>
        </p:blipFill>
        <p:spPr>
          <a:xfrm>
            <a:off x="838200" y="1983811"/>
            <a:ext cx="10515600" cy="4034966"/>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23</a:t>
            </a:fld>
            <a:endParaRPr lang="es-ES" dirty="0"/>
          </a:p>
        </p:txBody>
      </p:sp>
      <p:sp>
        <p:nvSpPr>
          <p:cNvPr id="8" name="Téglalap 7"/>
          <p:cNvSpPr/>
          <p:nvPr/>
        </p:nvSpPr>
        <p:spPr>
          <a:xfrm>
            <a:off x="3749040" y="2612571"/>
            <a:ext cx="1946366" cy="365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8731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Dokumentum esetén</a:t>
            </a:r>
            <a:endParaRPr lang="hu-HU" dirty="0"/>
          </a:p>
        </p:txBody>
      </p:sp>
      <p:pic>
        <p:nvPicPr>
          <p:cNvPr id="7" name="Tartalom helye 6"/>
          <p:cNvPicPr>
            <a:picLocks noGrp="1" noChangeAspect="1"/>
          </p:cNvPicPr>
          <p:nvPr>
            <p:ph idx="1"/>
          </p:nvPr>
        </p:nvPicPr>
        <p:blipFill>
          <a:blip r:embed="rId2"/>
          <a:stretch>
            <a:fillRect/>
          </a:stretch>
        </p:blipFill>
        <p:spPr>
          <a:xfrm>
            <a:off x="4714875" y="1867694"/>
            <a:ext cx="2762250" cy="4267200"/>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24</a:t>
            </a:fld>
            <a:endParaRPr lang="es-ES" dirty="0"/>
          </a:p>
        </p:txBody>
      </p:sp>
    </p:spTree>
    <p:extLst>
      <p:ext uri="{BB962C8B-B14F-4D97-AF65-F5344CB8AC3E}">
        <p14:creationId xmlns:p14="http://schemas.microsoft.com/office/powerpoint/2010/main" val="66991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Lehetőségek</a:t>
            </a:r>
            <a:endParaRPr lang="hu-HU" dirty="0"/>
          </a:p>
        </p:txBody>
      </p:sp>
      <p:sp>
        <p:nvSpPr>
          <p:cNvPr id="3" name="Tartalom helye 2"/>
          <p:cNvSpPr>
            <a:spLocks noGrp="1"/>
          </p:cNvSpPr>
          <p:nvPr>
            <p:ph idx="1"/>
          </p:nvPr>
        </p:nvSpPr>
        <p:spPr/>
        <p:txBody>
          <a:bodyPr/>
          <a:lstStyle/>
          <a:p>
            <a:r>
              <a:rPr lang="hu-HU" dirty="0">
                <a:hlinkClick r:id="rId2"/>
              </a:rPr>
              <a:t>https://www.foxitsoftware.com</a:t>
            </a:r>
            <a:r>
              <a:rPr lang="hu-HU" dirty="0" smtClean="0">
                <a:hlinkClick r:id="rId2"/>
              </a:rPr>
              <a:t>/</a:t>
            </a:r>
            <a:endParaRPr lang="hu-HU" dirty="0" smtClean="0"/>
          </a:p>
          <a:p>
            <a:endParaRPr lang="hu-HU" dirty="0"/>
          </a:p>
          <a:p>
            <a:r>
              <a:rPr lang="hu-HU" dirty="0">
                <a:hlinkClick r:id="rId3"/>
              </a:rPr>
              <a:t>https://www.nvaccess.org</a:t>
            </a:r>
            <a:r>
              <a:rPr lang="hu-HU" dirty="0" smtClean="0">
                <a:hlinkClick r:id="rId3"/>
              </a:rPr>
              <a:t>/</a:t>
            </a:r>
            <a:endParaRPr lang="hu-HU" dirty="0" smtClean="0"/>
          </a:p>
          <a:p>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25</a:t>
            </a:fld>
            <a:endParaRPr lang="es-ES" dirty="0"/>
          </a:p>
        </p:txBody>
      </p:sp>
      <p:pic>
        <p:nvPicPr>
          <p:cNvPr id="7" name="Kép 6"/>
          <p:cNvPicPr>
            <a:picLocks noChangeAspect="1"/>
          </p:cNvPicPr>
          <p:nvPr/>
        </p:nvPicPr>
        <p:blipFill>
          <a:blip r:embed="rId4"/>
          <a:stretch>
            <a:fillRect/>
          </a:stretch>
        </p:blipFill>
        <p:spPr>
          <a:xfrm>
            <a:off x="1400650" y="4950286"/>
            <a:ext cx="999174" cy="1100539"/>
          </a:xfrm>
          <a:prstGeom prst="rect">
            <a:avLst/>
          </a:prstGeom>
        </p:spPr>
      </p:pic>
      <p:pic>
        <p:nvPicPr>
          <p:cNvPr id="8" name="Kép 7"/>
          <p:cNvPicPr>
            <a:picLocks noChangeAspect="1"/>
          </p:cNvPicPr>
          <p:nvPr/>
        </p:nvPicPr>
        <p:blipFill>
          <a:blip r:embed="rId5"/>
          <a:stretch>
            <a:fillRect/>
          </a:stretch>
        </p:blipFill>
        <p:spPr>
          <a:xfrm>
            <a:off x="7267575" y="1825624"/>
            <a:ext cx="1343025" cy="790575"/>
          </a:xfrm>
          <a:prstGeom prst="rect">
            <a:avLst/>
          </a:prstGeom>
        </p:spPr>
      </p:pic>
      <p:pic>
        <p:nvPicPr>
          <p:cNvPr id="9" name="Kép 8"/>
          <p:cNvPicPr>
            <a:picLocks noChangeAspect="1"/>
          </p:cNvPicPr>
          <p:nvPr/>
        </p:nvPicPr>
        <p:blipFill>
          <a:blip r:embed="rId6"/>
          <a:stretch>
            <a:fillRect/>
          </a:stretch>
        </p:blipFill>
        <p:spPr>
          <a:xfrm>
            <a:off x="7696658" y="2837514"/>
            <a:ext cx="2717346" cy="3118134"/>
          </a:xfrm>
          <a:prstGeom prst="rect">
            <a:avLst/>
          </a:prstGeom>
        </p:spPr>
      </p:pic>
      <p:pic>
        <p:nvPicPr>
          <p:cNvPr id="10" name="Kép 9"/>
          <p:cNvPicPr>
            <a:picLocks noChangeAspect="1"/>
          </p:cNvPicPr>
          <p:nvPr/>
        </p:nvPicPr>
        <p:blipFill>
          <a:blip r:embed="rId7"/>
          <a:stretch>
            <a:fillRect/>
          </a:stretch>
        </p:blipFill>
        <p:spPr>
          <a:xfrm>
            <a:off x="1129528" y="3557407"/>
            <a:ext cx="6123750" cy="1119096"/>
          </a:xfrm>
          <a:prstGeom prst="rect">
            <a:avLst/>
          </a:prstGeom>
        </p:spPr>
      </p:pic>
    </p:spTree>
    <p:extLst>
      <p:ext uri="{BB962C8B-B14F-4D97-AF65-F5344CB8AC3E}">
        <p14:creationId xmlns:p14="http://schemas.microsoft.com/office/powerpoint/2010/main" val="3410249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PDF </a:t>
            </a:r>
            <a:r>
              <a:rPr lang="hu-HU" dirty="0" err="1" smtClean="0"/>
              <a:t>Phantom</a:t>
            </a:r>
            <a:endParaRPr lang="hu-HU" dirty="0"/>
          </a:p>
        </p:txBody>
      </p:sp>
      <p:pic>
        <p:nvPicPr>
          <p:cNvPr id="7" name="Tartalom helye 6"/>
          <p:cNvPicPr>
            <a:picLocks noGrp="1" noChangeAspect="1"/>
          </p:cNvPicPr>
          <p:nvPr>
            <p:ph idx="1"/>
          </p:nvPr>
        </p:nvPicPr>
        <p:blipFill>
          <a:blip r:embed="rId2"/>
          <a:stretch>
            <a:fillRect/>
          </a:stretch>
        </p:blipFill>
        <p:spPr>
          <a:xfrm>
            <a:off x="1924050" y="2317705"/>
            <a:ext cx="8058150" cy="2190750"/>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26</a:t>
            </a:fld>
            <a:endParaRPr lang="es-ES" dirty="0"/>
          </a:p>
        </p:txBody>
      </p:sp>
    </p:spTree>
    <p:extLst>
      <p:ext uri="{BB962C8B-B14F-4D97-AF65-F5344CB8AC3E}">
        <p14:creationId xmlns:p14="http://schemas.microsoft.com/office/powerpoint/2010/main" val="148929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PDF </a:t>
            </a:r>
            <a:r>
              <a:rPr lang="hu-HU" dirty="0" err="1"/>
              <a:t>Phantom</a:t>
            </a:r>
            <a:endParaRPr lang="hu-HU" dirty="0"/>
          </a:p>
        </p:txBody>
      </p:sp>
      <p:pic>
        <p:nvPicPr>
          <p:cNvPr id="7" name="Tartalom helye 6"/>
          <p:cNvPicPr>
            <a:picLocks noGrp="1" noChangeAspect="1"/>
          </p:cNvPicPr>
          <p:nvPr>
            <p:ph idx="1"/>
          </p:nvPr>
        </p:nvPicPr>
        <p:blipFill>
          <a:blip r:embed="rId2"/>
          <a:stretch>
            <a:fillRect/>
          </a:stretch>
        </p:blipFill>
        <p:spPr>
          <a:xfrm>
            <a:off x="4961573" y="1825625"/>
            <a:ext cx="2268854" cy="4351338"/>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27</a:t>
            </a:fld>
            <a:endParaRPr lang="es-ES" dirty="0"/>
          </a:p>
        </p:txBody>
      </p:sp>
    </p:spTree>
    <p:extLst>
      <p:ext uri="{BB962C8B-B14F-4D97-AF65-F5344CB8AC3E}">
        <p14:creationId xmlns:p14="http://schemas.microsoft.com/office/powerpoint/2010/main" val="3554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Windows Narrátor</a:t>
            </a: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28</a:t>
            </a:fld>
            <a:endParaRPr lang="es-ES" dirty="0"/>
          </a:p>
        </p:txBody>
      </p:sp>
      <p:pic>
        <p:nvPicPr>
          <p:cNvPr id="9" name="Kép 8"/>
          <p:cNvPicPr>
            <a:picLocks noChangeAspect="1"/>
          </p:cNvPicPr>
          <p:nvPr/>
        </p:nvPicPr>
        <p:blipFill>
          <a:blip r:embed="rId2"/>
          <a:stretch>
            <a:fillRect/>
          </a:stretch>
        </p:blipFill>
        <p:spPr>
          <a:xfrm>
            <a:off x="3395662" y="2243137"/>
            <a:ext cx="5400675" cy="2371725"/>
          </a:xfrm>
          <a:prstGeom prst="rect">
            <a:avLst/>
          </a:prstGeom>
        </p:spPr>
      </p:pic>
    </p:spTree>
    <p:extLst>
      <p:ext uri="{BB962C8B-B14F-4D97-AF65-F5344CB8AC3E}">
        <p14:creationId xmlns:p14="http://schemas.microsoft.com/office/powerpoint/2010/main" val="271394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Narrátor beállításai</a:t>
            </a:r>
            <a:endParaRPr lang="hu-HU" dirty="0"/>
          </a:p>
        </p:txBody>
      </p:sp>
      <p:pic>
        <p:nvPicPr>
          <p:cNvPr id="7" name="Tartalom helye 6"/>
          <p:cNvPicPr>
            <a:picLocks noGrp="1" noChangeAspect="1"/>
          </p:cNvPicPr>
          <p:nvPr>
            <p:ph idx="1"/>
          </p:nvPr>
        </p:nvPicPr>
        <p:blipFill>
          <a:blip r:embed="rId2"/>
          <a:stretch>
            <a:fillRect/>
          </a:stretch>
        </p:blipFill>
        <p:spPr>
          <a:xfrm>
            <a:off x="3460830" y="1825625"/>
            <a:ext cx="5270340" cy="4351338"/>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29</a:t>
            </a:fld>
            <a:endParaRPr lang="es-ES" dirty="0"/>
          </a:p>
        </p:txBody>
      </p:sp>
    </p:spTree>
    <p:extLst>
      <p:ext uri="{BB962C8B-B14F-4D97-AF65-F5344CB8AC3E}">
        <p14:creationId xmlns:p14="http://schemas.microsoft.com/office/powerpoint/2010/main" val="389684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hu-HU" dirty="0" smtClean="0"/>
              <a:t>Partnerek</a:t>
            </a:r>
            <a:endParaRPr lang="es-ES" dirty="0"/>
          </a:p>
        </p:txBody>
      </p:sp>
      <p:sp>
        <p:nvSpPr>
          <p:cNvPr id="3" name="Tartalom helye 2"/>
          <p:cNvSpPr>
            <a:spLocks noGrp="1"/>
          </p:cNvSpPr>
          <p:nvPr>
            <p:ph sz="half" idx="2"/>
          </p:nvPr>
        </p:nvSpPr>
        <p:spPr>
          <a:xfrm>
            <a:off x="281888" y="1690688"/>
            <a:ext cx="6262603" cy="4070032"/>
          </a:xfrm>
        </p:spPr>
        <p:txBody>
          <a:bodyPr>
            <a:normAutofit fontScale="70000" lnSpcReduction="20000"/>
          </a:bodyPr>
          <a:lstStyle/>
          <a:p>
            <a:r>
              <a:rPr lang="hu-HU" dirty="0" err="1"/>
              <a:t>Consejería</a:t>
            </a:r>
            <a:r>
              <a:rPr lang="hu-HU" dirty="0"/>
              <a:t> de </a:t>
            </a:r>
            <a:r>
              <a:rPr lang="hu-HU" dirty="0" err="1"/>
              <a:t>Economía</a:t>
            </a:r>
            <a:r>
              <a:rPr lang="hu-HU" dirty="0"/>
              <a:t>, </a:t>
            </a:r>
            <a:r>
              <a:rPr lang="hu-HU" dirty="0" err="1"/>
              <a:t>Empleo</a:t>
            </a:r>
            <a:r>
              <a:rPr lang="hu-HU" dirty="0"/>
              <a:t> y </a:t>
            </a:r>
            <a:r>
              <a:rPr lang="hu-HU" dirty="0" err="1"/>
              <a:t>Hacienda</a:t>
            </a:r>
            <a:r>
              <a:rPr lang="hu-HU" dirty="0"/>
              <a:t>. DG De </a:t>
            </a:r>
            <a:r>
              <a:rPr lang="hu-HU" dirty="0" err="1"/>
              <a:t>Formación</a:t>
            </a:r>
            <a:r>
              <a:rPr lang="hu-HU" dirty="0"/>
              <a:t>. </a:t>
            </a:r>
            <a:r>
              <a:rPr lang="hu-HU" dirty="0" err="1"/>
              <a:t>Com</a:t>
            </a:r>
            <a:r>
              <a:rPr lang="hu-HU" dirty="0"/>
              <a:t>. de Madrid – Spain (</a:t>
            </a:r>
            <a:r>
              <a:rPr lang="hu-HU" dirty="0">
                <a:hlinkClick r:id="rId2"/>
              </a:rPr>
              <a:t>https://cftic.centrosdeformacion.empleo.madrid.org/proyectos/wamdia</a:t>
            </a:r>
            <a:r>
              <a:rPr lang="hu-HU" dirty="0"/>
              <a:t>)</a:t>
            </a:r>
          </a:p>
          <a:p>
            <a:r>
              <a:rPr lang="hu-HU" dirty="0"/>
              <a:t>DMC-</a:t>
            </a:r>
            <a:r>
              <a:rPr lang="hu-HU" dirty="0" err="1"/>
              <a:t>Metrix</a:t>
            </a:r>
            <a:r>
              <a:rPr lang="hu-HU" dirty="0"/>
              <a:t> – </a:t>
            </a:r>
            <a:r>
              <a:rPr lang="hu-HU" dirty="0" err="1"/>
              <a:t>Ireland</a:t>
            </a:r>
            <a:r>
              <a:rPr lang="hu-HU" dirty="0"/>
              <a:t> (</a:t>
            </a:r>
            <a:r>
              <a:rPr lang="hu-HU" dirty="0">
                <a:hlinkClick r:id="rId3"/>
              </a:rPr>
              <a:t>https://dmc-metrix.ie/wamdia/</a:t>
            </a:r>
            <a:r>
              <a:rPr lang="hu-HU" dirty="0"/>
              <a:t>)</a:t>
            </a:r>
          </a:p>
          <a:p>
            <a:r>
              <a:rPr lang="hu-HU" dirty="0" err="1"/>
              <a:t>Grupo</a:t>
            </a:r>
            <a:r>
              <a:rPr lang="hu-HU" dirty="0"/>
              <a:t> </a:t>
            </a:r>
            <a:r>
              <a:rPr lang="hu-HU" dirty="0" err="1"/>
              <a:t>Caip</a:t>
            </a:r>
            <a:r>
              <a:rPr lang="hu-HU" dirty="0"/>
              <a:t> </a:t>
            </a:r>
            <a:r>
              <a:rPr lang="hu-HU" dirty="0" err="1"/>
              <a:t>Doc</a:t>
            </a:r>
            <a:r>
              <a:rPr lang="hu-HU" dirty="0"/>
              <a:t>-It (Spanyolország) – </a:t>
            </a:r>
            <a:r>
              <a:rPr lang="hu-HU" dirty="0">
                <a:hlinkClick r:id="rId4"/>
              </a:rPr>
              <a:t>https://doc-it.es/wamdia</a:t>
            </a:r>
            <a:endParaRPr lang="hu-HU" dirty="0"/>
          </a:p>
          <a:p>
            <a:r>
              <a:rPr lang="hu-HU" dirty="0" err="1"/>
              <a:t>iTStudy</a:t>
            </a:r>
            <a:r>
              <a:rPr lang="hu-HU" dirty="0"/>
              <a:t> (Magyarország) – (</a:t>
            </a:r>
            <a:r>
              <a:rPr lang="hu-HU" u="sng" dirty="0">
                <a:hlinkClick r:id="rId5"/>
              </a:rPr>
              <a:t>http://itstudy.hu/hu/wamdia</a:t>
            </a:r>
            <a:r>
              <a:rPr lang="hu-HU" u="sng" dirty="0"/>
              <a:t> )</a:t>
            </a:r>
            <a:endParaRPr lang="hu-HU" dirty="0"/>
          </a:p>
          <a:p>
            <a:r>
              <a:rPr lang="hu-HU" dirty="0"/>
              <a:t>PRISM (Olaszország) – (</a:t>
            </a:r>
            <a:r>
              <a:rPr lang="hu-HU" u="sng" dirty="0">
                <a:hlinkClick r:id="rId6"/>
              </a:rPr>
              <a:t>http://www.associazioneprism.eu/wamdia/</a:t>
            </a:r>
            <a:r>
              <a:rPr lang="hu-HU" dirty="0"/>
              <a:t>)</a:t>
            </a:r>
          </a:p>
          <a:p>
            <a:r>
              <a:rPr lang="hu-HU" dirty="0" err="1"/>
              <a:t>SMEBox</a:t>
            </a:r>
            <a:r>
              <a:rPr lang="hu-HU" dirty="0"/>
              <a:t> (Svédország) – (</a:t>
            </a:r>
            <a:r>
              <a:rPr lang="hu-HU" dirty="0">
                <a:hlinkClick r:id="rId7"/>
              </a:rPr>
              <a:t>https://www.smebox.com/wamdia.html</a:t>
            </a:r>
            <a:r>
              <a:rPr lang="hu-HU" dirty="0"/>
              <a:t>)</a:t>
            </a:r>
          </a:p>
          <a:p>
            <a:r>
              <a:rPr lang="hu-HU" dirty="0"/>
              <a:t>SZÁMALK-Szalézi Szakgimnázium (Magyarország</a:t>
            </a:r>
            <a:r>
              <a:rPr lang="hu-HU" dirty="0" smtClean="0"/>
              <a:t>)</a:t>
            </a:r>
            <a:endParaRPr lang="hu-HU" dirty="0"/>
          </a:p>
        </p:txBody>
      </p:sp>
      <p:sp>
        <p:nvSpPr>
          <p:cNvPr id="4" name="3 Marcador de fecha"/>
          <p:cNvSpPr>
            <a:spLocks noGrp="1"/>
          </p:cNvSpPr>
          <p:nvPr>
            <p:ph type="dt" sz="half" idx="10"/>
          </p:nvPr>
        </p:nvSpPr>
        <p:spPr/>
        <p:txBody>
          <a:bodyPr/>
          <a:lstStyle/>
          <a:p>
            <a:fld id="{E1D6CAAC-1DAA-448C-A0E4-F2A83B19C46C}" type="datetime1">
              <a:rPr lang="en-GB" sz="1400" smtClean="0"/>
              <a:t>22/05/2019</a:t>
            </a:fld>
            <a:endParaRPr lang="es-ES" sz="1400" dirty="0"/>
          </a:p>
        </p:txBody>
      </p:sp>
      <p:sp>
        <p:nvSpPr>
          <p:cNvPr id="5" name="4 Marcador de pie de página"/>
          <p:cNvSpPr>
            <a:spLocks noGrp="1"/>
          </p:cNvSpPr>
          <p:nvPr>
            <p:ph type="ftr" sz="quarter" idx="11"/>
          </p:nvPr>
        </p:nvSpPr>
        <p:spPr/>
        <p:txBody>
          <a:bodyPr/>
          <a:lstStyle/>
          <a:p>
            <a:pPr algn="r"/>
            <a:r>
              <a:rPr lang="es-ES" dirty="0"/>
              <a:t>  2017-1-ES01-KA202-038673 </a:t>
            </a:r>
          </a:p>
        </p:txBody>
      </p:sp>
      <p:sp>
        <p:nvSpPr>
          <p:cNvPr id="6" name="5 Marcador de número de diapositiva"/>
          <p:cNvSpPr>
            <a:spLocks noGrp="1"/>
          </p:cNvSpPr>
          <p:nvPr>
            <p:ph type="sldNum" sz="quarter" idx="12"/>
          </p:nvPr>
        </p:nvSpPr>
        <p:spPr/>
        <p:txBody>
          <a:bodyPr/>
          <a:lstStyle/>
          <a:p>
            <a:fld id="{F13C866A-602C-4B83-A0B6-557A2EFBF6D5}" type="slidenum">
              <a:rPr lang="es-ES" sz="1400" b="1" smtClean="0"/>
              <a:pPr/>
              <a:t>3</a:t>
            </a:fld>
            <a:endParaRPr lang="es-ES" sz="1400" b="1" dirty="0"/>
          </a:p>
        </p:txBody>
      </p:sp>
      <p:pic>
        <p:nvPicPr>
          <p:cNvPr id="7" name="Kép 6"/>
          <p:cNvPicPr>
            <a:picLocks noChangeAspect="1"/>
          </p:cNvPicPr>
          <p:nvPr/>
        </p:nvPicPr>
        <p:blipFill>
          <a:blip r:embed="rId8"/>
          <a:stretch>
            <a:fillRect/>
          </a:stretch>
        </p:blipFill>
        <p:spPr>
          <a:xfrm>
            <a:off x="6417586" y="2620234"/>
            <a:ext cx="5652494" cy="2111921"/>
          </a:xfrm>
          <a:prstGeom prst="rect">
            <a:avLst/>
          </a:prstGeom>
        </p:spPr>
      </p:pic>
    </p:spTree>
    <p:extLst>
      <p:ext uri="{BB962C8B-B14F-4D97-AF65-F5344CB8AC3E}">
        <p14:creationId xmlns:p14="http://schemas.microsoft.com/office/powerpoint/2010/main" val="1736513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NVDA telepítés </a:t>
            </a:r>
            <a:r>
              <a:rPr lang="hu-HU" dirty="0">
                <a:hlinkClick r:id="rId2"/>
              </a:rPr>
              <a:t>https://www.nvaccess.org</a:t>
            </a:r>
            <a:r>
              <a:rPr lang="hu-HU" dirty="0" smtClean="0">
                <a:hlinkClick r:id="rId2"/>
              </a:rPr>
              <a:t>/</a:t>
            </a:r>
            <a:endParaRPr lang="hu-HU" dirty="0"/>
          </a:p>
        </p:txBody>
      </p:sp>
      <p:pic>
        <p:nvPicPr>
          <p:cNvPr id="7" name="Tartalom helye 6"/>
          <p:cNvPicPr>
            <a:picLocks noGrp="1" noChangeAspect="1"/>
          </p:cNvPicPr>
          <p:nvPr>
            <p:ph idx="1"/>
          </p:nvPr>
        </p:nvPicPr>
        <p:blipFill>
          <a:blip r:embed="rId3"/>
          <a:stretch>
            <a:fillRect/>
          </a:stretch>
        </p:blipFill>
        <p:spPr>
          <a:xfrm>
            <a:off x="1236998" y="1690688"/>
            <a:ext cx="4115705" cy="4351338"/>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30</a:t>
            </a:fld>
            <a:endParaRPr lang="es-ES" dirty="0"/>
          </a:p>
        </p:txBody>
      </p:sp>
      <p:pic>
        <p:nvPicPr>
          <p:cNvPr id="8" name="Kép 7"/>
          <p:cNvPicPr>
            <a:picLocks noChangeAspect="1"/>
          </p:cNvPicPr>
          <p:nvPr/>
        </p:nvPicPr>
        <p:blipFill>
          <a:blip r:embed="rId4"/>
          <a:stretch>
            <a:fillRect/>
          </a:stretch>
        </p:blipFill>
        <p:spPr>
          <a:xfrm>
            <a:off x="6115050" y="2194718"/>
            <a:ext cx="3867150" cy="1828800"/>
          </a:xfrm>
          <a:prstGeom prst="rect">
            <a:avLst/>
          </a:prstGeom>
        </p:spPr>
      </p:pic>
      <p:pic>
        <p:nvPicPr>
          <p:cNvPr id="9" name="Kép 8"/>
          <p:cNvPicPr>
            <a:picLocks noChangeAspect="1"/>
          </p:cNvPicPr>
          <p:nvPr/>
        </p:nvPicPr>
        <p:blipFill>
          <a:blip r:embed="rId5"/>
          <a:stretch>
            <a:fillRect/>
          </a:stretch>
        </p:blipFill>
        <p:spPr>
          <a:xfrm>
            <a:off x="8048625" y="4527548"/>
            <a:ext cx="999174" cy="1100539"/>
          </a:xfrm>
          <a:prstGeom prst="rect">
            <a:avLst/>
          </a:prstGeom>
        </p:spPr>
      </p:pic>
    </p:spTree>
    <p:extLst>
      <p:ext uri="{BB962C8B-B14F-4D97-AF65-F5344CB8AC3E}">
        <p14:creationId xmlns:p14="http://schemas.microsoft.com/office/powerpoint/2010/main" val="4268066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Beállítás</a:t>
            </a:r>
            <a:endParaRPr lang="hu-HU" dirty="0"/>
          </a:p>
        </p:txBody>
      </p:sp>
      <p:pic>
        <p:nvPicPr>
          <p:cNvPr id="7" name="Tartalom helye 6"/>
          <p:cNvPicPr>
            <a:picLocks noGrp="1" noChangeAspect="1"/>
          </p:cNvPicPr>
          <p:nvPr>
            <p:ph idx="1"/>
          </p:nvPr>
        </p:nvPicPr>
        <p:blipFill>
          <a:blip r:embed="rId2"/>
          <a:stretch>
            <a:fillRect/>
          </a:stretch>
        </p:blipFill>
        <p:spPr>
          <a:xfrm>
            <a:off x="2362200" y="2410619"/>
            <a:ext cx="7467600" cy="3181350"/>
          </a:xfrm>
          <a:prstGeom prst="rect">
            <a:avLst/>
          </a:prstGeom>
        </p:spPr>
      </p:pic>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31</a:t>
            </a:fld>
            <a:endParaRPr lang="es-ES" dirty="0"/>
          </a:p>
        </p:txBody>
      </p:sp>
    </p:spTree>
    <p:extLst>
      <p:ext uri="{BB962C8B-B14F-4D97-AF65-F5344CB8AC3E}">
        <p14:creationId xmlns:p14="http://schemas.microsoft.com/office/powerpoint/2010/main" val="2114050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a:extLst>
              <a:ext uri="{FF2B5EF4-FFF2-40B4-BE49-F238E27FC236}">
                <a16:creationId xmlns:a16="http://schemas.microsoft.com/office/drawing/2014/main" xmlns="" id="{DB8B452A-1F43-4C31-9279-9BEF452B7BDA}"/>
              </a:ext>
            </a:extLst>
          </p:cNvPr>
          <p:cNvSpPr>
            <a:spLocks noGrp="1"/>
          </p:cNvSpPr>
          <p:nvPr>
            <p:ph type="title"/>
          </p:nvPr>
        </p:nvSpPr>
        <p:spPr>
          <a:xfrm>
            <a:off x="679269" y="2337617"/>
            <a:ext cx="10259093" cy="2247446"/>
          </a:xfrm>
        </p:spPr>
        <p:txBody>
          <a:bodyPr>
            <a:normAutofit fontScale="90000"/>
          </a:bodyPr>
          <a:lstStyle/>
          <a:p>
            <a:pPr algn="ctr"/>
            <a:r>
              <a:rPr lang="hu-HU" dirty="0"/>
              <a:t>Köszönöm a figyelmet</a:t>
            </a:r>
            <a:r>
              <a:rPr lang="hu-HU" dirty="0" smtClean="0"/>
              <a:t>!</a:t>
            </a:r>
            <a:br>
              <a:rPr lang="hu-HU" dirty="0" smtClean="0"/>
            </a:br>
            <a:r>
              <a:rPr lang="hu-HU" dirty="0" smtClean="0"/>
              <a:t/>
            </a:r>
            <a:br>
              <a:rPr lang="hu-HU" dirty="0" smtClean="0"/>
            </a:br>
            <a:r>
              <a:rPr lang="hu-HU" sz="3200" dirty="0" smtClean="0"/>
              <a:t>Hegedüs Helén</a:t>
            </a:r>
            <a:br>
              <a:rPr lang="hu-HU" sz="3200" dirty="0" smtClean="0"/>
            </a:br>
            <a:r>
              <a:rPr lang="hu-HU" sz="3200" dirty="0" smtClean="0"/>
              <a:t>SZÁMALK-Szalézi Szakgimnázium</a:t>
            </a:r>
            <a:br>
              <a:rPr lang="hu-HU" sz="3200" dirty="0" smtClean="0"/>
            </a:br>
            <a:r>
              <a:rPr lang="hu-HU" sz="3200" dirty="0" smtClean="0"/>
              <a:t/>
            </a:r>
            <a:br>
              <a:rPr lang="hu-HU" sz="3200" dirty="0" smtClean="0"/>
            </a:br>
            <a:r>
              <a:rPr lang="hu-HU" sz="3200" dirty="0" smtClean="0">
                <a:hlinkClick r:id="rId2"/>
              </a:rPr>
              <a:t>hegedush@szamalk-szalezi.hu</a:t>
            </a:r>
            <a:r>
              <a:rPr lang="hu-HU" sz="3200" dirty="0" smtClean="0"/>
              <a:t> </a:t>
            </a:r>
            <a:br>
              <a:rPr lang="hu-HU" sz="3200" dirty="0" smtClean="0"/>
            </a:br>
            <a:r>
              <a:rPr lang="hu-HU" sz="3200" dirty="0"/>
              <a:t/>
            </a:r>
            <a:br>
              <a:rPr lang="hu-HU" sz="3200" dirty="0"/>
            </a:br>
            <a:r>
              <a:rPr lang="hu-HU" sz="3200" dirty="0">
                <a:hlinkClick r:id="rId3"/>
              </a:rPr>
              <a:t>https://www.szamalk-szalezi.hu/wamdia</a:t>
            </a:r>
            <a:r>
              <a:rPr lang="hu-HU" sz="3200" dirty="0" smtClean="0">
                <a:hlinkClick r:id="rId3"/>
              </a:rPr>
              <a:t>/</a:t>
            </a:r>
            <a:r>
              <a:rPr lang="hu-HU" sz="3200" dirty="0" smtClean="0"/>
              <a:t> </a:t>
            </a:r>
            <a:endParaRPr lang="hu-HU" dirty="0"/>
          </a:p>
        </p:txBody>
      </p:sp>
      <p:sp>
        <p:nvSpPr>
          <p:cNvPr id="5" name="Dátum helye 4">
            <a:extLst>
              <a:ext uri="{FF2B5EF4-FFF2-40B4-BE49-F238E27FC236}">
                <a16:creationId xmlns:a16="http://schemas.microsoft.com/office/drawing/2014/main" xmlns="" id="{4F162C19-94AD-442C-AB1C-A0CF8D3A3DBD}"/>
              </a:ext>
            </a:extLst>
          </p:cNvPr>
          <p:cNvSpPr>
            <a:spLocks noGrp="1"/>
          </p:cNvSpPr>
          <p:nvPr>
            <p:ph type="dt" sz="half" idx="10"/>
          </p:nvPr>
        </p:nvSpPr>
        <p:spPr/>
        <p:txBody>
          <a:bodyPr/>
          <a:lstStyle/>
          <a:p>
            <a:r>
              <a:rPr lang="hu-HU" dirty="0"/>
              <a:t>2019. 05. 22</a:t>
            </a:r>
            <a:endParaRPr lang="es-ES" dirty="0"/>
          </a:p>
        </p:txBody>
      </p:sp>
      <p:sp>
        <p:nvSpPr>
          <p:cNvPr id="6" name="Élőláb helye 5">
            <a:extLst>
              <a:ext uri="{FF2B5EF4-FFF2-40B4-BE49-F238E27FC236}">
                <a16:creationId xmlns:a16="http://schemas.microsoft.com/office/drawing/2014/main" xmlns="" id="{5E9774ED-5D86-4FE0-BD6F-F317CB43ACBF}"/>
              </a:ext>
            </a:extLst>
          </p:cNvPr>
          <p:cNvSpPr>
            <a:spLocks noGrp="1"/>
          </p:cNvSpPr>
          <p:nvPr>
            <p:ph type="ftr" sz="quarter" idx="11"/>
          </p:nvPr>
        </p:nvSpPr>
        <p:spPr/>
        <p:txBody>
          <a:bodyPr/>
          <a:lstStyle/>
          <a:p>
            <a:r>
              <a:rPr lang="es-ES"/>
              <a:t>  2017-1-ES01-KA202-038673 </a:t>
            </a:r>
            <a:endParaRPr lang="es-ES" dirty="0"/>
          </a:p>
        </p:txBody>
      </p:sp>
      <p:sp>
        <p:nvSpPr>
          <p:cNvPr id="7" name="Dia számának helye 6">
            <a:extLst>
              <a:ext uri="{FF2B5EF4-FFF2-40B4-BE49-F238E27FC236}">
                <a16:creationId xmlns:a16="http://schemas.microsoft.com/office/drawing/2014/main" xmlns="" id="{F5443007-E7D7-4317-921A-640DBA53E12A}"/>
              </a:ext>
            </a:extLst>
          </p:cNvPr>
          <p:cNvSpPr>
            <a:spLocks noGrp="1"/>
          </p:cNvSpPr>
          <p:nvPr>
            <p:ph type="sldNum" sz="quarter" idx="12"/>
          </p:nvPr>
        </p:nvSpPr>
        <p:spPr/>
        <p:txBody>
          <a:bodyPr/>
          <a:lstStyle/>
          <a:p>
            <a:fld id="{F13C866A-602C-4B83-A0B6-557A2EFBF6D5}" type="slidenum">
              <a:rPr lang="es-ES" smtClean="0"/>
              <a:pPr/>
              <a:t>32</a:t>
            </a:fld>
            <a:endParaRPr lang="es-ES" dirty="0"/>
          </a:p>
        </p:txBody>
      </p:sp>
    </p:spTree>
    <p:extLst>
      <p:ext uri="{BB962C8B-B14F-4D97-AF65-F5344CB8AC3E}">
        <p14:creationId xmlns:p14="http://schemas.microsoft.com/office/powerpoint/2010/main" val="158248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p:txBody>
          <a:bodyPr/>
          <a:lstStyle/>
          <a:p>
            <a:r>
              <a:rPr lang="hu-HU" dirty="0" smtClean="0"/>
              <a:t>Projekt platformok</a:t>
            </a:r>
            <a:endParaRPr lang="hu-HU" dirty="0"/>
          </a:p>
        </p:txBody>
      </p:sp>
      <p:sp>
        <p:nvSpPr>
          <p:cNvPr id="9" name="Tartalom helye 8"/>
          <p:cNvSpPr>
            <a:spLocks noGrp="1"/>
          </p:cNvSpPr>
          <p:nvPr>
            <p:ph idx="1"/>
          </p:nvPr>
        </p:nvSpPr>
        <p:spPr/>
        <p:txBody>
          <a:bodyPr/>
          <a:lstStyle/>
          <a:p>
            <a:r>
              <a:rPr lang="hu-HU" dirty="0"/>
              <a:t>A projekt hivatalos weblapja: </a:t>
            </a:r>
            <a:r>
              <a:rPr lang="hu-HU" dirty="0">
                <a:hlinkClick r:id="rId2"/>
              </a:rPr>
              <a:t>http://wamdia.eu/</a:t>
            </a:r>
            <a:endParaRPr lang="hu-HU" dirty="0"/>
          </a:p>
          <a:p>
            <a:r>
              <a:rPr lang="hu-HU" dirty="0"/>
              <a:t>A projekt Facebook oldala: </a:t>
            </a:r>
            <a:r>
              <a:rPr lang="hu-HU" dirty="0">
                <a:hlinkClick r:id="rId3"/>
              </a:rPr>
              <a:t>https://www.facebook.com/Wamdia-144224782881060/</a:t>
            </a:r>
            <a:endParaRPr lang="hu-HU" dirty="0"/>
          </a:p>
          <a:p>
            <a:r>
              <a:rPr lang="hu-HU" dirty="0"/>
              <a:t>A projekt </a:t>
            </a:r>
            <a:r>
              <a:rPr lang="hu-HU" dirty="0" err="1"/>
              <a:t>Twitter</a:t>
            </a:r>
            <a:r>
              <a:rPr lang="hu-HU" dirty="0"/>
              <a:t> oldala: </a:t>
            </a:r>
            <a:r>
              <a:rPr lang="hu-HU" dirty="0">
                <a:hlinkClick r:id="rId4"/>
              </a:rPr>
              <a:t>https://twitter.com/WAMDIA_Project?lang=es</a:t>
            </a:r>
            <a:endParaRPr lang="hu-HU" dirty="0"/>
          </a:p>
          <a:p>
            <a:r>
              <a:rPr lang="hu-HU" dirty="0" err="1"/>
              <a:t>Youtube</a:t>
            </a:r>
            <a:r>
              <a:rPr lang="hu-HU" dirty="0"/>
              <a:t>: </a:t>
            </a:r>
            <a:r>
              <a:rPr lang="hu-HU" dirty="0">
                <a:hlinkClick r:id="rId5"/>
              </a:rPr>
              <a:t>https://www.youtube.com/channel/UCfwh9GF2NW0c_6Jw1J6ZiXQ</a:t>
            </a:r>
            <a:endParaRPr lang="hu-HU" dirty="0"/>
          </a:p>
          <a:p>
            <a:r>
              <a:rPr lang="hu-HU" dirty="0" err="1"/>
              <a:t>Moodle</a:t>
            </a:r>
            <a:r>
              <a:rPr lang="hu-HU" dirty="0"/>
              <a:t>: </a:t>
            </a:r>
            <a:r>
              <a:rPr lang="hu-HU" dirty="0">
                <a:hlinkClick r:id="rId6"/>
              </a:rPr>
              <a:t>http://moodle.wamdia.eu/</a:t>
            </a:r>
            <a:endParaRPr lang="hu-HU" dirty="0"/>
          </a:p>
          <a:p>
            <a:endParaRPr lang="hu-HU" dirty="0"/>
          </a:p>
        </p:txBody>
      </p:sp>
      <p:sp>
        <p:nvSpPr>
          <p:cNvPr id="5" name="Dátum helye 4"/>
          <p:cNvSpPr>
            <a:spLocks noGrp="1"/>
          </p:cNvSpPr>
          <p:nvPr>
            <p:ph type="dt" sz="half" idx="10"/>
          </p:nvPr>
        </p:nvSpPr>
        <p:spPr/>
        <p:txBody>
          <a:bodyPr/>
          <a:lstStyle/>
          <a:p>
            <a:fld id="{344364B4-99A0-482E-9331-D881AF01AFD4}" type="datetime1">
              <a:rPr lang="en-GB" smtClean="0"/>
              <a:t>22/05/2019</a:t>
            </a:fld>
            <a:endParaRPr lang="es-ES" dirty="0"/>
          </a:p>
        </p:txBody>
      </p:sp>
      <p:sp>
        <p:nvSpPr>
          <p:cNvPr id="6" name="Élőláb helye 5"/>
          <p:cNvSpPr>
            <a:spLocks noGrp="1"/>
          </p:cNvSpPr>
          <p:nvPr>
            <p:ph type="ftr" sz="quarter" idx="11"/>
          </p:nvPr>
        </p:nvSpPr>
        <p:spPr/>
        <p:txBody>
          <a:bodyPr/>
          <a:lstStyle/>
          <a:p>
            <a:r>
              <a:rPr lang="es-ES" smtClean="0"/>
              <a:t>  2017-1-ES01-KA202-038673 </a:t>
            </a:r>
            <a:endParaRPr lang="es-ES" dirty="0"/>
          </a:p>
        </p:txBody>
      </p:sp>
      <p:sp>
        <p:nvSpPr>
          <p:cNvPr id="7" name="Dia számának helye 6"/>
          <p:cNvSpPr>
            <a:spLocks noGrp="1"/>
          </p:cNvSpPr>
          <p:nvPr>
            <p:ph type="sldNum" sz="quarter" idx="12"/>
          </p:nvPr>
        </p:nvSpPr>
        <p:spPr/>
        <p:txBody>
          <a:bodyPr/>
          <a:lstStyle/>
          <a:p>
            <a:fld id="{F13C866A-602C-4B83-A0B6-557A2EFBF6D5}" type="slidenum">
              <a:rPr lang="es-ES" smtClean="0"/>
              <a:pPr/>
              <a:t>4</a:t>
            </a:fld>
            <a:endParaRPr lang="es-ES" dirty="0"/>
          </a:p>
        </p:txBody>
      </p:sp>
      <p:pic>
        <p:nvPicPr>
          <p:cNvPr id="10" name="Kép 9"/>
          <p:cNvPicPr>
            <a:picLocks noChangeAspect="1"/>
          </p:cNvPicPr>
          <p:nvPr/>
        </p:nvPicPr>
        <p:blipFill>
          <a:blip r:embed="rId7"/>
          <a:stretch>
            <a:fillRect/>
          </a:stretch>
        </p:blipFill>
        <p:spPr>
          <a:xfrm>
            <a:off x="6589513" y="4906875"/>
            <a:ext cx="816836" cy="816836"/>
          </a:xfrm>
          <a:prstGeom prst="rect">
            <a:avLst/>
          </a:prstGeom>
        </p:spPr>
      </p:pic>
      <p:pic>
        <p:nvPicPr>
          <p:cNvPr id="11" name="Kép 10"/>
          <p:cNvPicPr>
            <a:picLocks noChangeAspect="1"/>
          </p:cNvPicPr>
          <p:nvPr/>
        </p:nvPicPr>
        <p:blipFill>
          <a:blip r:embed="rId8"/>
          <a:stretch>
            <a:fillRect/>
          </a:stretch>
        </p:blipFill>
        <p:spPr>
          <a:xfrm>
            <a:off x="7633394" y="4884018"/>
            <a:ext cx="814660" cy="814660"/>
          </a:xfrm>
          <a:prstGeom prst="rect">
            <a:avLst/>
          </a:prstGeom>
        </p:spPr>
      </p:pic>
      <p:pic>
        <p:nvPicPr>
          <p:cNvPr id="12" name="Kép 11"/>
          <p:cNvPicPr>
            <a:picLocks noChangeAspect="1"/>
          </p:cNvPicPr>
          <p:nvPr/>
        </p:nvPicPr>
        <p:blipFill>
          <a:blip r:embed="rId9"/>
          <a:stretch>
            <a:fillRect/>
          </a:stretch>
        </p:blipFill>
        <p:spPr>
          <a:xfrm>
            <a:off x="8772328" y="4884018"/>
            <a:ext cx="772001" cy="772001"/>
          </a:xfrm>
          <a:prstGeom prst="rect">
            <a:avLst/>
          </a:prstGeom>
        </p:spPr>
      </p:pic>
      <p:pic>
        <p:nvPicPr>
          <p:cNvPr id="13" name="Kép 12"/>
          <p:cNvPicPr>
            <a:picLocks noChangeAspect="1"/>
          </p:cNvPicPr>
          <p:nvPr/>
        </p:nvPicPr>
        <p:blipFill>
          <a:blip r:embed="rId10"/>
          <a:stretch>
            <a:fillRect/>
          </a:stretch>
        </p:blipFill>
        <p:spPr>
          <a:xfrm>
            <a:off x="9867207" y="4837107"/>
            <a:ext cx="1867459" cy="865822"/>
          </a:xfrm>
          <a:prstGeom prst="rect">
            <a:avLst/>
          </a:prstGeom>
        </p:spPr>
      </p:pic>
    </p:spTree>
    <p:extLst>
      <p:ext uri="{BB962C8B-B14F-4D97-AF65-F5344CB8AC3E}">
        <p14:creationId xmlns:p14="http://schemas.microsoft.com/office/powerpoint/2010/main" val="364457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Célcsoport</a:t>
            </a:r>
            <a:endParaRPr lang="hu-HU" dirty="0"/>
          </a:p>
        </p:txBody>
      </p:sp>
      <p:sp>
        <p:nvSpPr>
          <p:cNvPr id="3" name="Tartalom helye 2"/>
          <p:cNvSpPr>
            <a:spLocks noGrp="1"/>
          </p:cNvSpPr>
          <p:nvPr>
            <p:ph idx="1"/>
          </p:nvPr>
        </p:nvSpPr>
        <p:spPr>
          <a:xfrm>
            <a:off x="838199" y="1825625"/>
            <a:ext cx="10826931" cy="4039598"/>
          </a:xfrm>
        </p:spPr>
        <p:txBody>
          <a:bodyPr>
            <a:normAutofit/>
          </a:bodyPr>
          <a:lstStyle/>
          <a:p>
            <a:pPr marL="0" indent="0" algn="just">
              <a:buNone/>
            </a:pPr>
            <a:r>
              <a:rPr lang="hu-HU" dirty="0"/>
              <a:t>A WAMDIA az átlagos IKT felhasználókat támogatja abban, hogy hozzáférhetővé tegyék a digitális információt</a:t>
            </a:r>
            <a:r>
              <a:rPr lang="hu-HU" dirty="0" smtClean="0"/>
              <a:t>.</a:t>
            </a:r>
            <a:endParaRPr lang="hu-HU" dirty="0"/>
          </a:p>
          <a:p>
            <a:pPr marL="0" indent="0" algn="just">
              <a:buNone/>
            </a:pPr>
            <a:r>
              <a:rPr lang="hu-HU" dirty="0" smtClean="0"/>
              <a:t>• </a:t>
            </a:r>
            <a:r>
              <a:rPr lang="hu-HU" dirty="0"/>
              <a:t>közalkalmazottak és </a:t>
            </a:r>
            <a:r>
              <a:rPr lang="hu-HU" dirty="0" smtClean="0"/>
              <a:t>vezetők;</a:t>
            </a:r>
          </a:p>
          <a:p>
            <a:pPr algn="just"/>
            <a:r>
              <a:rPr lang="hu-HU" dirty="0" smtClean="0"/>
              <a:t>nem </a:t>
            </a:r>
            <a:r>
              <a:rPr lang="hu-HU" dirty="0"/>
              <a:t>informatikai szakmákban jelen lévő </a:t>
            </a:r>
            <a:r>
              <a:rPr lang="hu-HU" dirty="0" smtClean="0"/>
              <a:t>szakképző tanárok </a:t>
            </a:r>
            <a:r>
              <a:rPr lang="hu-HU" dirty="0"/>
              <a:t>és diákok </a:t>
            </a:r>
            <a:r>
              <a:rPr lang="hu-HU" dirty="0" smtClean="0"/>
              <a:t> minden </a:t>
            </a:r>
            <a:r>
              <a:rPr lang="hu-HU" dirty="0"/>
              <a:t>fajta szakképző </a:t>
            </a:r>
            <a:r>
              <a:rPr lang="hu-HU" dirty="0" smtClean="0"/>
              <a:t>és felsőoktatási </a:t>
            </a:r>
            <a:r>
              <a:rPr lang="hu-HU" dirty="0"/>
              <a:t>intézményben</a:t>
            </a:r>
            <a:r>
              <a:rPr lang="hu-HU" dirty="0" smtClean="0"/>
              <a:t>;</a:t>
            </a:r>
          </a:p>
          <a:p>
            <a:pPr algn="just"/>
            <a:r>
              <a:rPr lang="hu-HU" dirty="0" smtClean="0"/>
              <a:t>kis- </a:t>
            </a:r>
            <a:r>
              <a:rPr lang="hu-HU" dirty="0"/>
              <a:t>és középvállalatok alkalmazottai és </a:t>
            </a:r>
            <a:r>
              <a:rPr lang="hu-HU" dirty="0" smtClean="0"/>
              <a:t>vezetői</a:t>
            </a:r>
          </a:p>
          <a:p>
            <a:pPr marL="0" indent="0" algn="just">
              <a:buNone/>
            </a:pPr>
            <a:r>
              <a:rPr lang="hu-HU" dirty="0" smtClean="0"/>
              <a:t> </a:t>
            </a:r>
            <a:r>
              <a:rPr lang="hu-HU" dirty="0"/>
              <a:t/>
            </a:r>
            <a:br>
              <a:rPr lang="hu-HU" dirty="0"/>
            </a:b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5</a:t>
            </a:fld>
            <a:endParaRPr lang="es-ES" dirty="0"/>
          </a:p>
        </p:txBody>
      </p:sp>
      <p:sp>
        <p:nvSpPr>
          <p:cNvPr id="8" name="Cím 1"/>
          <p:cNvSpPr txBox="1">
            <a:spLocks/>
          </p:cNvSpPr>
          <p:nvPr/>
        </p:nvSpPr>
        <p:spPr>
          <a:xfrm>
            <a:off x="695632" y="2789322"/>
            <a:ext cx="9029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a:lstStyle>
          <a:p>
            <a:endParaRPr lang="hu-HU" dirty="0"/>
          </a:p>
        </p:txBody>
      </p:sp>
    </p:spTree>
    <p:extLst>
      <p:ext uri="{BB962C8B-B14F-4D97-AF65-F5344CB8AC3E}">
        <p14:creationId xmlns:p14="http://schemas.microsoft.com/office/powerpoint/2010/main" val="178306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Projekt </a:t>
            </a:r>
            <a:r>
              <a:rPr lang="hu-HU" dirty="0" smtClean="0"/>
              <a:t>célja</a:t>
            </a:r>
            <a:endParaRPr lang="hu-HU" dirty="0"/>
          </a:p>
        </p:txBody>
      </p:sp>
      <p:sp>
        <p:nvSpPr>
          <p:cNvPr id="3" name="Tartalom helye 2"/>
          <p:cNvSpPr>
            <a:spLocks noGrp="1"/>
          </p:cNvSpPr>
          <p:nvPr>
            <p:ph idx="1"/>
          </p:nvPr>
        </p:nvSpPr>
        <p:spPr>
          <a:xfrm>
            <a:off x="1084217" y="1803401"/>
            <a:ext cx="9592887" cy="4323079"/>
          </a:xfrm>
        </p:spPr>
        <p:txBody>
          <a:bodyPr/>
          <a:lstStyle/>
          <a:p>
            <a:pPr marL="0" indent="0" algn="just">
              <a:buNone/>
            </a:pPr>
            <a:r>
              <a:rPr lang="hu-HU" dirty="0"/>
              <a:t>A </a:t>
            </a:r>
            <a:r>
              <a:rPr lang="hu-HU" b="1" dirty="0"/>
              <a:t>WAMDIA </a:t>
            </a:r>
            <a:r>
              <a:rPr lang="hu-HU" dirty="0"/>
              <a:t>projekt partnersége változtatni szeretne az</a:t>
            </a:r>
            <a:br>
              <a:rPr lang="hu-HU" dirty="0"/>
            </a:br>
            <a:r>
              <a:rPr lang="hu-HU" dirty="0"/>
              <a:t>IKT felhasználók hagyományos felfogásán, ugyanis</a:t>
            </a:r>
            <a:br>
              <a:rPr lang="hu-HU" dirty="0"/>
            </a:br>
            <a:r>
              <a:rPr lang="hu-HU" dirty="0"/>
              <a:t>valójában bárki hozzájárulhat a digitális információ jobb</a:t>
            </a:r>
            <a:br>
              <a:rPr lang="hu-HU" dirty="0"/>
            </a:br>
            <a:r>
              <a:rPr lang="hu-HU" dirty="0"/>
              <a:t>hozzáférhetőségéhez azáltal, hogy az elkészített és</a:t>
            </a:r>
            <a:br>
              <a:rPr lang="hu-HU" dirty="0"/>
            </a:br>
            <a:r>
              <a:rPr lang="hu-HU" dirty="0"/>
              <a:t>közös használatra szánt fájlokat (pl.</a:t>
            </a:r>
            <a:br>
              <a:rPr lang="hu-HU" dirty="0"/>
            </a:br>
            <a:r>
              <a:rPr lang="hu-HU" dirty="0"/>
              <a:t>szövegszerkesztőben készült dokumentumokat,</a:t>
            </a:r>
            <a:br>
              <a:rPr lang="hu-HU" dirty="0"/>
            </a:br>
            <a:r>
              <a:rPr lang="hu-HU" dirty="0"/>
              <a:t>prezentációkat vagy </a:t>
            </a:r>
            <a:r>
              <a:rPr lang="hu-HU" dirty="0" err="1"/>
              <a:t>pdf</a:t>
            </a:r>
            <a:r>
              <a:rPr lang="hu-HU" dirty="0"/>
              <a:t> anyagokat) </a:t>
            </a:r>
            <a:r>
              <a:rPr lang="hu-HU" dirty="0" smtClean="0"/>
              <a:t>akadálymentesíti.</a:t>
            </a:r>
          </a:p>
          <a:p>
            <a:pPr marL="0" indent="0" algn="just">
              <a:buNone/>
            </a:pPr>
            <a:r>
              <a:rPr lang="hu-HU" dirty="0" smtClean="0"/>
              <a:t> </a:t>
            </a:r>
            <a:r>
              <a:rPr lang="hu-HU" dirty="0"/>
              <a:t/>
            </a:r>
            <a:br>
              <a:rPr lang="hu-HU" dirty="0"/>
            </a:b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6</a:t>
            </a:fld>
            <a:endParaRPr lang="es-ES" dirty="0"/>
          </a:p>
        </p:txBody>
      </p:sp>
    </p:spTree>
    <p:extLst>
      <p:ext uri="{BB962C8B-B14F-4D97-AF65-F5344CB8AC3E}">
        <p14:creationId xmlns:p14="http://schemas.microsoft.com/office/powerpoint/2010/main" val="54172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Projekt célja</a:t>
            </a:r>
            <a:endParaRPr lang="hu-HU" dirty="0"/>
          </a:p>
        </p:txBody>
      </p:sp>
      <p:sp>
        <p:nvSpPr>
          <p:cNvPr id="3" name="Tartalom helye 2"/>
          <p:cNvSpPr>
            <a:spLocks noGrp="1"/>
          </p:cNvSpPr>
          <p:nvPr>
            <p:ph idx="1"/>
          </p:nvPr>
        </p:nvSpPr>
        <p:spPr/>
        <p:txBody>
          <a:bodyPr>
            <a:normAutofit fontScale="92500"/>
          </a:bodyPr>
          <a:lstStyle/>
          <a:p>
            <a:pPr algn="just"/>
            <a:r>
              <a:rPr lang="hu-HU" dirty="0"/>
              <a:t>A digitális hozzáférhetőség és az európai </a:t>
            </a:r>
            <a:r>
              <a:rPr lang="hu-HU" dirty="0" smtClean="0"/>
              <a:t>irányelvek alkalmazásának tanulmányozása </a:t>
            </a:r>
            <a:r>
              <a:rPr lang="hu-HU" dirty="0"/>
              <a:t>minden országban</a:t>
            </a:r>
            <a:r>
              <a:rPr lang="hu-HU" dirty="0" smtClean="0"/>
              <a:t>;</a:t>
            </a:r>
          </a:p>
          <a:p>
            <a:pPr marL="0" indent="0" algn="just">
              <a:buNone/>
            </a:pPr>
            <a:r>
              <a:rPr lang="hu-HU" dirty="0"/>
              <a:t/>
            </a:r>
            <a:br>
              <a:rPr lang="hu-HU" dirty="0"/>
            </a:br>
            <a:r>
              <a:rPr lang="hu-HU" dirty="0"/>
              <a:t>• A digitális hozzáférhetőséghez tantervi </a:t>
            </a:r>
            <a:r>
              <a:rPr lang="hu-HU" dirty="0" smtClean="0"/>
              <a:t>stratégia kidolgozása </a:t>
            </a:r>
            <a:r>
              <a:rPr lang="hu-HU" dirty="0"/>
              <a:t>minősítési keretrendszerrel </a:t>
            </a:r>
            <a:r>
              <a:rPr lang="hu-HU" dirty="0" smtClean="0"/>
              <a:t>és tanúsítvánnyal</a:t>
            </a:r>
            <a:r>
              <a:rPr lang="hu-HU" dirty="0"/>
              <a:t>, ami a jövőbeli </a:t>
            </a:r>
            <a:r>
              <a:rPr lang="hu-HU" dirty="0" err="1"/>
              <a:t>fenntarthatóságot</a:t>
            </a:r>
            <a:r>
              <a:rPr lang="hu-HU" dirty="0"/>
              <a:t/>
            </a:r>
            <a:br>
              <a:rPr lang="hu-HU" dirty="0"/>
            </a:br>
            <a:r>
              <a:rPr lang="hu-HU" dirty="0"/>
              <a:t>biztosítja</a:t>
            </a:r>
            <a:r>
              <a:rPr lang="hu-HU" dirty="0" smtClean="0"/>
              <a:t>;</a:t>
            </a:r>
          </a:p>
          <a:p>
            <a:pPr marL="0" indent="0" algn="just">
              <a:buNone/>
            </a:pPr>
            <a:r>
              <a:rPr lang="hu-HU" dirty="0"/>
              <a:t/>
            </a:r>
            <a:br>
              <a:rPr lang="hu-HU" dirty="0"/>
            </a:br>
            <a:r>
              <a:rPr lang="hu-HU" dirty="0"/>
              <a:t>• A digitális hozzáférhetőséghez </a:t>
            </a:r>
            <a:r>
              <a:rPr lang="hu-HU" dirty="0" smtClean="0"/>
              <a:t>könnyen hozzáférhető</a:t>
            </a:r>
            <a:r>
              <a:rPr lang="hu-HU" dirty="0"/>
              <a:t>, átültethető, </a:t>
            </a:r>
            <a:r>
              <a:rPr lang="hu-HU" dirty="0" smtClean="0"/>
              <a:t>többnyelvű segédanyagok </a:t>
            </a:r>
            <a:r>
              <a:rPr lang="hu-HU" dirty="0"/>
              <a:t>és erőforrások készítése, mint a </a:t>
            </a:r>
            <a:r>
              <a:rPr lang="hu-HU" dirty="0" smtClean="0"/>
              <a:t>OER (</a:t>
            </a:r>
            <a:r>
              <a:rPr lang="hu-HU" dirty="0"/>
              <a:t>Nyílt oktatási források), amiket be lehet vezetni </a:t>
            </a:r>
            <a:r>
              <a:rPr lang="hu-HU" dirty="0" smtClean="0"/>
              <a:t>új országokban </a:t>
            </a:r>
            <a:r>
              <a:rPr lang="hu-HU" dirty="0"/>
              <a:t>is. </a:t>
            </a:r>
            <a:br>
              <a:rPr lang="hu-HU" dirty="0"/>
            </a:b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7</a:t>
            </a:fld>
            <a:endParaRPr lang="es-ES" dirty="0"/>
          </a:p>
        </p:txBody>
      </p:sp>
    </p:spTree>
    <p:extLst>
      <p:ext uri="{BB962C8B-B14F-4D97-AF65-F5344CB8AC3E}">
        <p14:creationId xmlns:p14="http://schemas.microsoft.com/office/powerpoint/2010/main" val="2279239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Európai akadálymentesítési irányelvek</a:t>
            </a:r>
            <a:endParaRPr lang="hu-HU" dirty="0"/>
          </a:p>
        </p:txBody>
      </p:sp>
      <p:sp>
        <p:nvSpPr>
          <p:cNvPr id="3" name="Tartalom helye 2"/>
          <p:cNvSpPr>
            <a:spLocks noGrp="1"/>
          </p:cNvSpPr>
          <p:nvPr>
            <p:ph idx="1"/>
          </p:nvPr>
        </p:nvSpPr>
        <p:spPr/>
        <p:txBody>
          <a:bodyPr>
            <a:normAutofit fontScale="92500" lnSpcReduction="10000"/>
          </a:bodyPr>
          <a:lstStyle/>
          <a:p>
            <a:pPr algn="just"/>
            <a:r>
              <a:rPr lang="hu-HU" b="1" dirty="0"/>
              <a:t>Az Európai Parlament (EP) strasbourgi plenáris ülésén elfogadta az európai akadálymentesítési irányelvet, amely szerint az infrastrukturális fejlesztések mellett technikai eszközöket és szolgáltatásokat is elérhetővé kell tenni az Európai Unióban élő mintegy 80 millió fogyatékkal élő számára</a:t>
            </a:r>
            <a:r>
              <a:rPr lang="hu-HU" b="1" dirty="0" smtClean="0"/>
              <a:t>.</a:t>
            </a:r>
          </a:p>
          <a:p>
            <a:pPr algn="just"/>
            <a:r>
              <a:rPr lang="hu-HU" b="1" dirty="0" smtClean="0"/>
              <a:t>AZ EURÓPAI PARLAMENT ÉS A TANÁCS (EU) 2016/2102 IRÁNYELVE</a:t>
            </a:r>
            <a:r>
              <a:rPr lang="hu-HU" b="1" dirty="0"/>
              <a:t/>
            </a:r>
            <a:br>
              <a:rPr lang="hu-HU" b="1" dirty="0"/>
            </a:br>
            <a:r>
              <a:rPr lang="hu-HU" b="1" dirty="0"/>
              <a:t>(2016. október 26</a:t>
            </a:r>
            <a:r>
              <a:rPr lang="hu-HU" b="1" dirty="0" smtClean="0"/>
              <a:t>.)-án jelent meg a </a:t>
            </a:r>
            <a:r>
              <a:rPr lang="hu-HU" b="1" dirty="0" err="1"/>
              <a:t>közszférabeli</a:t>
            </a:r>
            <a:r>
              <a:rPr lang="hu-HU" b="1" dirty="0"/>
              <a:t> szervezetek honlapjainak és mobilalkalmazásainak akadálymentesítéséről </a:t>
            </a:r>
            <a:br>
              <a:rPr lang="hu-HU" b="1" dirty="0"/>
            </a:br>
            <a:endParaRPr lang="hu-HU" b="1" dirty="0"/>
          </a:p>
          <a:p>
            <a:pPr algn="just"/>
            <a:r>
              <a:rPr lang="hu-HU" dirty="0"/>
              <a:t>Az új irányelv amellett, hogy javítani fogja a fogyatékkal élők mindennapi életét, ösztönözni kívánja a vállalkozásokat, hogy</a:t>
            </a:r>
            <a:r>
              <a:rPr lang="hu-HU" b="1" dirty="0"/>
              <a:t> innovatívabb termékeket és szolgáltatásokat</a:t>
            </a:r>
            <a:r>
              <a:rPr lang="hu-HU" dirty="0"/>
              <a:t> nyújtsanak mindenki számára.</a:t>
            </a:r>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8</a:t>
            </a:fld>
            <a:endParaRPr lang="es-ES" dirty="0"/>
          </a:p>
        </p:txBody>
      </p:sp>
    </p:spTree>
    <p:extLst>
      <p:ext uri="{BB962C8B-B14F-4D97-AF65-F5344CB8AC3E}">
        <p14:creationId xmlns:p14="http://schemas.microsoft.com/office/powerpoint/2010/main" val="1642196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Európai </a:t>
            </a:r>
            <a:r>
              <a:rPr lang="hu-HU" dirty="0" smtClean="0"/>
              <a:t>akadálymentesítési </a:t>
            </a:r>
            <a:r>
              <a:rPr lang="hu-HU" dirty="0"/>
              <a:t>irányelvek</a:t>
            </a:r>
          </a:p>
        </p:txBody>
      </p:sp>
      <p:sp>
        <p:nvSpPr>
          <p:cNvPr id="3" name="Tartalom helye 2"/>
          <p:cNvSpPr>
            <a:spLocks noGrp="1"/>
          </p:cNvSpPr>
          <p:nvPr>
            <p:ph idx="1"/>
          </p:nvPr>
        </p:nvSpPr>
        <p:spPr/>
        <p:txBody>
          <a:bodyPr>
            <a:normAutofit fontScale="92500" lnSpcReduction="20000"/>
          </a:bodyPr>
          <a:lstStyle/>
          <a:p>
            <a:r>
              <a:rPr lang="hu-HU" dirty="0" smtClean="0"/>
              <a:t>Akadálymentes audiovizuális </a:t>
            </a:r>
            <a:r>
              <a:rPr lang="hu-HU" dirty="0"/>
              <a:t>médiaszolgáltatások nyújtás </a:t>
            </a:r>
            <a:endParaRPr lang="hu-HU" dirty="0" smtClean="0"/>
          </a:p>
          <a:p>
            <a:r>
              <a:rPr lang="hu-HU" dirty="0" smtClean="0"/>
              <a:t>Digitális űrlapok feldolgozása</a:t>
            </a:r>
            <a:r>
              <a:rPr lang="hu-HU" dirty="0"/>
              <a:t>, illetve a hitelesítési, azonosítási és fizetési eljárások teljesítése </a:t>
            </a:r>
            <a:endParaRPr lang="hu-HU" dirty="0" smtClean="0"/>
          </a:p>
          <a:p>
            <a:pPr algn="just"/>
            <a:r>
              <a:rPr lang="hu-HU" dirty="0"/>
              <a:t>Irodai </a:t>
            </a:r>
            <a:r>
              <a:rPr lang="hu-HU" dirty="0" smtClean="0"/>
              <a:t>fájlformátumok, </a:t>
            </a:r>
            <a:r>
              <a:rPr lang="hu-HU" dirty="0"/>
              <a:t>amelyeket elsődlegesen nem webes </a:t>
            </a:r>
            <a:r>
              <a:rPr lang="hu-HU" dirty="0" smtClean="0"/>
              <a:t>használatra szántak </a:t>
            </a:r>
            <a:r>
              <a:rPr lang="hu-HU" dirty="0"/>
              <a:t>és amelyek honlapokon megtalálhatók, például az Adobe </a:t>
            </a:r>
            <a:r>
              <a:rPr lang="hu-HU" dirty="0" err="1"/>
              <a:t>Portable</a:t>
            </a:r>
            <a:r>
              <a:rPr lang="hu-HU" dirty="0"/>
              <a:t> </a:t>
            </a:r>
            <a:r>
              <a:rPr lang="hu-HU" dirty="0" err="1"/>
              <a:t>Document</a:t>
            </a:r>
            <a:r>
              <a:rPr lang="hu-HU" dirty="0"/>
              <a:t> </a:t>
            </a:r>
            <a:r>
              <a:rPr lang="hu-HU" dirty="0" err="1"/>
              <a:t>Format</a:t>
            </a:r>
            <a:r>
              <a:rPr lang="hu-HU" dirty="0"/>
              <a:t> (PDF) </a:t>
            </a:r>
            <a:r>
              <a:rPr lang="hu-HU" dirty="0" smtClean="0"/>
              <a:t>és a </a:t>
            </a:r>
            <a:r>
              <a:rPr lang="hu-HU" dirty="0"/>
              <a:t>Microsoft Office dokumentumok, illetve ezek (nyílt forráskódú) megfelelői</a:t>
            </a:r>
            <a:r>
              <a:rPr lang="hu-HU" dirty="0" smtClean="0"/>
              <a:t>.</a:t>
            </a:r>
          </a:p>
          <a:p>
            <a:pPr algn="just"/>
            <a:r>
              <a:rPr lang="hu-HU" dirty="0" smtClean="0"/>
              <a:t>Képek, térképek digitális akadálymentesítése</a:t>
            </a:r>
          </a:p>
          <a:p>
            <a:pPr algn="just"/>
            <a:r>
              <a:rPr lang="hu-HU" dirty="0" smtClean="0"/>
              <a:t>Honlapok, mobilalkalmazási akadálymentesítése</a:t>
            </a:r>
          </a:p>
          <a:p>
            <a:pPr marL="0" indent="0" algn="just">
              <a:buNone/>
            </a:pPr>
            <a:r>
              <a:rPr lang="hu-HU" dirty="0"/>
              <a:t/>
            </a:r>
            <a:br>
              <a:rPr lang="hu-HU" dirty="0"/>
            </a:br>
            <a:r>
              <a:rPr lang="hu-HU" dirty="0"/>
              <a:t/>
            </a:r>
            <a:br>
              <a:rPr lang="hu-HU" dirty="0"/>
            </a:br>
            <a:r>
              <a:rPr lang="hu-HU" dirty="0"/>
              <a:t/>
            </a:r>
            <a:br>
              <a:rPr lang="hu-HU" dirty="0"/>
            </a:br>
            <a:endParaRPr lang="hu-HU" dirty="0"/>
          </a:p>
        </p:txBody>
      </p:sp>
      <p:sp>
        <p:nvSpPr>
          <p:cNvPr id="4" name="Dátum helye 3"/>
          <p:cNvSpPr>
            <a:spLocks noGrp="1"/>
          </p:cNvSpPr>
          <p:nvPr>
            <p:ph type="dt" sz="half" idx="10"/>
          </p:nvPr>
        </p:nvSpPr>
        <p:spPr/>
        <p:txBody>
          <a:bodyPr/>
          <a:lstStyle/>
          <a:p>
            <a:fld id="{E1D6CAAC-1DAA-448C-A0E4-F2A83B19C46C}" type="datetime1">
              <a:rPr lang="en-GB" smtClean="0"/>
              <a:t>22/05/2019</a:t>
            </a:fld>
            <a:endParaRPr lang="es-ES" dirty="0"/>
          </a:p>
        </p:txBody>
      </p:sp>
      <p:sp>
        <p:nvSpPr>
          <p:cNvPr id="5" name="Élőláb helye 4"/>
          <p:cNvSpPr>
            <a:spLocks noGrp="1"/>
          </p:cNvSpPr>
          <p:nvPr>
            <p:ph type="ftr" sz="quarter" idx="11"/>
          </p:nvPr>
        </p:nvSpPr>
        <p:spPr/>
        <p:txBody>
          <a:bodyPr/>
          <a:lstStyle/>
          <a:p>
            <a:r>
              <a:rPr lang="es-ES" smtClean="0"/>
              <a:t>  2017-1-ES01-KA202-038673 </a:t>
            </a:r>
            <a:endParaRPr lang="es-ES" dirty="0"/>
          </a:p>
        </p:txBody>
      </p:sp>
      <p:sp>
        <p:nvSpPr>
          <p:cNvPr id="6" name="Dia számának helye 5"/>
          <p:cNvSpPr>
            <a:spLocks noGrp="1"/>
          </p:cNvSpPr>
          <p:nvPr>
            <p:ph type="sldNum" sz="quarter" idx="12"/>
          </p:nvPr>
        </p:nvSpPr>
        <p:spPr/>
        <p:txBody>
          <a:bodyPr/>
          <a:lstStyle/>
          <a:p>
            <a:fld id="{F13C866A-602C-4B83-A0B6-557A2EFBF6D5}" type="slidenum">
              <a:rPr lang="es-ES" smtClean="0"/>
              <a:pPr/>
              <a:t>9</a:t>
            </a:fld>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062" y="4443754"/>
            <a:ext cx="2604550" cy="1733209"/>
          </a:xfrm>
          <a:prstGeom prst="rect">
            <a:avLst/>
          </a:prstGeom>
        </p:spPr>
      </p:pic>
    </p:spTree>
    <p:extLst>
      <p:ext uri="{BB962C8B-B14F-4D97-AF65-F5344CB8AC3E}">
        <p14:creationId xmlns:p14="http://schemas.microsoft.com/office/powerpoint/2010/main" val="3149861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570</Words>
  <Application>Microsoft Office PowerPoint</Application>
  <PresentationFormat>Szélesvásznú</PresentationFormat>
  <Paragraphs>175</Paragraphs>
  <Slides>32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32</vt:i4>
      </vt:variant>
    </vt:vector>
  </HeadingPairs>
  <TitlesOfParts>
    <vt:vector size="36" baseType="lpstr">
      <vt:lpstr>Arial</vt:lpstr>
      <vt:lpstr>Calibri</vt:lpstr>
      <vt:lpstr>Times New Roman</vt:lpstr>
      <vt:lpstr>Tema de Office</vt:lpstr>
      <vt:lpstr>Mi mindannyian hozzáférhetővé tesszük a digitális információkat – Digitális akadálymentesítés</vt:lpstr>
      <vt:lpstr>Résztvevő országok</vt:lpstr>
      <vt:lpstr>Partnerek</vt:lpstr>
      <vt:lpstr>Projekt platformok</vt:lpstr>
      <vt:lpstr>Célcsoport</vt:lpstr>
      <vt:lpstr>Projekt célja</vt:lpstr>
      <vt:lpstr>Projekt célja</vt:lpstr>
      <vt:lpstr>Európai akadálymentesítési irányelvek</vt:lpstr>
      <vt:lpstr>Európai akadálymentesítési irányelvek</vt:lpstr>
      <vt:lpstr>Digitális akadálymentesítésre történő figyelemfelkeltés</vt:lpstr>
      <vt:lpstr>Interjúk eredményei</vt:lpstr>
      <vt:lpstr>Tematika, tananyag kidolgozása</vt:lpstr>
      <vt:lpstr>Moodle kurzusok</vt:lpstr>
      <vt:lpstr>Moodle kurzusok, e-tananyag</vt:lpstr>
      <vt:lpstr>Nézzünk egy-egy egyszerű példát!</vt:lpstr>
      <vt:lpstr>Nézzünk egy-egy egyszerű példát!</vt:lpstr>
      <vt:lpstr>Nézzünk egy-egy egyszerű példát!</vt:lpstr>
      <vt:lpstr>Nézzünk egy-egy egyszerű példát!</vt:lpstr>
      <vt:lpstr>Nézzünk egy-egy egyszerű példát!</vt:lpstr>
      <vt:lpstr>Nézzünk egy-egy egyszerű példát!</vt:lpstr>
      <vt:lpstr>Nézzünk egy-egy egyszerű példát!</vt:lpstr>
      <vt:lpstr>Dokumentum esetén</vt:lpstr>
      <vt:lpstr>Dokumentum esetén</vt:lpstr>
      <vt:lpstr>Dokumentum esetén</vt:lpstr>
      <vt:lpstr>Lehetőségek</vt:lpstr>
      <vt:lpstr>PDF Phantom</vt:lpstr>
      <vt:lpstr>PDF Phantom</vt:lpstr>
      <vt:lpstr>Windows Narrátor</vt:lpstr>
      <vt:lpstr>Narrátor beállításai</vt:lpstr>
      <vt:lpstr>NVDA telepítés https://www.nvaccess.org/</vt:lpstr>
      <vt:lpstr>Beállítás</vt:lpstr>
      <vt:lpstr>Köszönöm a figyelmet!  Hegedüs Helén SZÁMALK-Szalézi Szakgimnázium  hegedush@szamalk-szalezi.hu   https://www.szamalk-szalezi.hu/wamdia/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WAMDIA</dc:title>
  <dc:creator>Gómez Pérez Josefa</dc:creator>
  <cp:lastModifiedBy>admin</cp:lastModifiedBy>
  <cp:revision>119</cp:revision>
  <dcterms:created xsi:type="dcterms:W3CDTF">2017-10-31T12:35:13Z</dcterms:created>
  <dcterms:modified xsi:type="dcterms:W3CDTF">2019-05-22T09:02:12Z</dcterms:modified>
</cp:coreProperties>
</file>