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sldIdLst>
    <p:sldId id="269" r:id="rId2"/>
    <p:sldId id="1853" r:id="rId3"/>
    <p:sldId id="1881" r:id="rId4"/>
    <p:sldId id="341" r:id="rId5"/>
    <p:sldId id="1884" r:id="rId6"/>
    <p:sldId id="1885" r:id="rId7"/>
    <p:sldId id="1887" r:id="rId8"/>
    <p:sldId id="284" r:id="rId9"/>
    <p:sldId id="1883" r:id="rId10"/>
    <p:sldId id="1888" r:id="rId11"/>
    <p:sldId id="1871" r:id="rId12"/>
    <p:sldId id="1872" r:id="rId13"/>
    <p:sldId id="1869" r:id="rId14"/>
    <p:sldId id="258" r:id="rId15"/>
    <p:sldId id="1904" r:id="rId16"/>
    <p:sldId id="1905" r:id="rId17"/>
    <p:sldId id="1890" r:id="rId18"/>
    <p:sldId id="1891" r:id="rId19"/>
    <p:sldId id="1894" r:id="rId20"/>
    <p:sldId id="1892" r:id="rId21"/>
    <p:sldId id="1893" r:id="rId22"/>
    <p:sldId id="1896" r:id="rId23"/>
    <p:sldId id="1898" r:id="rId24"/>
    <p:sldId id="1902" r:id="rId25"/>
    <p:sldId id="1907" r:id="rId26"/>
    <p:sldId id="1915" r:id="rId27"/>
    <p:sldId id="1914" r:id="rId28"/>
    <p:sldId id="301" r:id="rId29"/>
    <p:sldId id="283" r:id="rId30"/>
    <p:sldId id="256" r:id="rId31"/>
    <p:sldId id="331" r:id="rId32"/>
    <p:sldId id="324" r:id="rId33"/>
    <p:sldId id="288" r:id="rId34"/>
    <p:sldId id="1903" r:id="rId35"/>
    <p:sldId id="1913" r:id="rId36"/>
    <p:sldId id="1878" r:id="rId37"/>
    <p:sldId id="1908" r:id="rId38"/>
    <p:sldId id="1909" r:id="rId39"/>
    <p:sldId id="1910" r:id="rId40"/>
    <p:sldId id="1911" r:id="rId41"/>
    <p:sldId id="1912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F9A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14"/>
    <p:restoredTop sz="83873"/>
  </p:normalViewPr>
  <p:slideViewPr>
    <p:cSldViewPr snapToGrid="0" snapToObjects="1">
      <p:cViewPr varScale="1">
        <p:scale>
          <a:sx n="88" d="100"/>
          <a:sy n="88" d="100"/>
        </p:scale>
        <p:origin x="1088" y="4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hm/DATA/Desktop/Ke&#769;pzes/IKK-MI-2025/MI8-Szombathely/Levlista-Szombathely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hm/DATA/Desktop/Ke&#769;pzes/IKK-MI-2025/MI8-Szombathely/Levlista-Szombathely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u-HU" sz="3200" dirty="0"/>
              <a:t>Belépő tudásszint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HU"/>
        </a:p>
      </c:txPr>
    </c:title>
    <c:autoTitleDeleted val="0"/>
    <c:plotArea>
      <c:layout>
        <c:manualLayout>
          <c:layoutTarget val="inner"/>
          <c:xMode val="edge"/>
          <c:yMode val="edge"/>
          <c:x val="6.5128501984196174E-2"/>
          <c:y val="0.12332924464843904"/>
          <c:w val="0.90652783105389068"/>
          <c:h val="0.61893430686501061"/>
        </c:manualLayout>
      </c:layout>
      <c:lineChart>
        <c:grouping val="standard"/>
        <c:varyColors val="0"/>
        <c:ser>
          <c:idx val="0"/>
          <c:order val="0"/>
          <c:tx>
            <c:strRef>
              <c:f>Sheet1!$A$22</c:f>
              <c:strCache>
                <c:ptCount val="1"/>
                <c:pt idx="0">
                  <c:v>Kezdő</c:v>
                </c:pt>
              </c:strCache>
            </c:strRef>
          </c:tx>
          <c:spPr>
            <a:ln w="444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Sheet1!$B$21:$I$21</c:f>
              <c:strCache>
                <c:ptCount val="8"/>
                <c:pt idx="0">
                  <c:v>március1</c:v>
                </c:pt>
                <c:pt idx="1">
                  <c:v>március2</c:v>
                </c:pt>
                <c:pt idx="2">
                  <c:v>április1</c:v>
                </c:pt>
                <c:pt idx="3">
                  <c:v>április2</c:v>
                </c:pt>
                <c:pt idx="4">
                  <c:v>május1</c:v>
                </c:pt>
                <c:pt idx="5">
                  <c:v>május2</c:v>
                </c:pt>
                <c:pt idx="6">
                  <c:v>június</c:v>
                </c:pt>
                <c:pt idx="7">
                  <c:v>augusztus</c:v>
                </c:pt>
              </c:strCache>
            </c:strRef>
          </c:cat>
          <c:val>
            <c:numRef>
              <c:f>Sheet1!$B$22:$I$22</c:f>
              <c:numCache>
                <c:formatCode>0.0%</c:formatCode>
                <c:ptCount val="8"/>
                <c:pt idx="0">
                  <c:v>0.82</c:v>
                </c:pt>
                <c:pt idx="1">
                  <c:v>0.89</c:v>
                </c:pt>
                <c:pt idx="2">
                  <c:v>0.64</c:v>
                </c:pt>
                <c:pt idx="3">
                  <c:v>0.38</c:v>
                </c:pt>
                <c:pt idx="4">
                  <c:v>0.84599999999999997</c:v>
                </c:pt>
                <c:pt idx="5">
                  <c:v>0.75</c:v>
                </c:pt>
                <c:pt idx="6">
                  <c:v>0.75</c:v>
                </c:pt>
                <c:pt idx="7">
                  <c:v>0.61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99A-DD44-953F-46C882ADCC8E}"/>
            </c:ext>
          </c:extLst>
        </c:ser>
        <c:ser>
          <c:idx val="1"/>
          <c:order val="1"/>
          <c:tx>
            <c:strRef>
              <c:f>Sheet1!$A$23</c:f>
              <c:strCache>
                <c:ptCount val="1"/>
                <c:pt idx="0">
                  <c:v>Középszintű</c:v>
                </c:pt>
              </c:strCache>
            </c:strRef>
          </c:tx>
          <c:spPr>
            <a:ln w="508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Sheet1!$B$21:$I$21</c:f>
              <c:strCache>
                <c:ptCount val="8"/>
                <c:pt idx="0">
                  <c:v>március1</c:v>
                </c:pt>
                <c:pt idx="1">
                  <c:v>március2</c:v>
                </c:pt>
                <c:pt idx="2">
                  <c:v>április1</c:v>
                </c:pt>
                <c:pt idx="3">
                  <c:v>április2</c:v>
                </c:pt>
                <c:pt idx="4">
                  <c:v>május1</c:v>
                </c:pt>
                <c:pt idx="5">
                  <c:v>május2</c:v>
                </c:pt>
                <c:pt idx="6">
                  <c:v>június</c:v>
                </c:pt>
                <c:pt idx="7">
                  <c:v>augusztus</c:v>
                </c:pt>
              </c:strCache>
            </c:strRef>
          </c:cat>
          <c:val>
            <c:numRef>
              <c:f>Sheet1!$B$23:$I$23</c:f>
              <c:numCache>
                <c:formatCode>0.0%</c:formatCode>
                <c:ptCount val="8"/>
                <c:pt idx="0">
                  <c:v>0.18</c:v>
                </c:pt>
                <c:pt idx="1">
                  <c:v>0.11</c:v>
                </c:pt>
                <c:pt idx="2">
                  <c:v>0.28999999999999998</c:v>
                </c:pt>
                <c:pt idx="3">
                  <c:v>0.39</c:v>
                </c:pt>
                <c:pt idx="4">
                  <c:v>7.6999999999999999E-2</c:v>
                </c:pt>
                <c:pt idx="5">
                  <c:v>0.188</c:v>
                </c:pt>
                <c:pt idx="6">
                  <c:v>0.25</c:v>
                </c:pt>
                <c:pt idx="7">
                  <c:v>0.33300000000000002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99A-DD44-953F-46C882ADCC8E}"/>
            </c:ext>
          </c:extLst>
        </c:ser>
        <c:ser>
          <c:idx val="2"/>
          <c:order val="2"/>
          <c:tx>
            <c:strRef>
              <c:f>Sheet1!$A$24</c:f>
              <c:strCache>
                <c:ptCount val="1"/>
                <c:pt idx="0">
                  <c:v>Haladó</c:v>
                </c:pt>
              </c:strCache>
            </c:strRef>
          </c:tx>
          <c:spPr>
            <a:ln w="539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Sheet1!$B$21:$I$21</c:f>
              <c:strCache>
                <c:ptCount val="8"/>
                <c:pt idx="0">
                  <c:v>március1</c:v>
                </c:pt>
                <c:pt idx="1">
                  <c:v>március2</c:v>
                </c:pt>
                <c:pt idx="2">
                  <c:v>április1</c:v>
                </c:pt>
                <c:pt idx="3">
                  <c:v>április2</c:v>
                </c:pt>
                <c:pt idx="4">
                  <c:v>május1</c:v>
                </c:pt>
                <c:pt idx="5">
                  <c:v>május2</c:v>
                </c:pt>
                <c:pt idx="6">
                  <c:v>június</c:v>
                </c:pt>
                <c:pt idx="7">
                  <c:v>augusztus</c:v>
                </c:pt>
              </c:strCache>
            </c:strRef>
          </c:cat>
          <c:val>
            <c:numRef>
              <c:f>Sheet1!$B$24:$I$24</c:f>
              <c:numCache>
                <c:formatCode>0.0%</c:formatCode>
                <c:ptCount val="8"/>
                <c:pt idx="0">
                  <c:v>0</c:v>
                </c:pt>
                <c:pt idx="1">
                  <c:v>0</c:v>
                </c:pt>
                <c:pt idx="2">
                  <c:v>7.0000000000000007E-2</c:v>
                </c:pt>
                <c:pt idx="3">
                  <c:v>0.23</c:v>
                </c:pt>
                <c:pt idx="4">
                  <c:v>7.6999999999999999E-2</c:v>
                </c:pt>
                <c:pt idx="5">
                  <c:v>0</c:v>
                </c:pt>
                <c:pt idx="6">
                  <c:v>0</c:v>
                </c:pt>
                <c:pt idx="7">
                  <c:v>5.6000000000000001E-2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99A-DD44-953F-46C882ADCC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19723455"/>
        <c:axId val="1226014159"/>
      </c:lineChart>
      <c:catAx>
        <c:axId val="12197234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HU"/>
          </a:p>
        </c:txPr>
        <c:crossAx val="1226014159"/>
        <c:crosses val="autoZero"/>
        <c:auto val="1"/>
        <c:lblAlgn val="ctr"/>
        <c:lblOffset val="100"/>
        <c:noMultiLvlLbl val="0"/>
      </c:catAx>
      <c:valAx>
        <c:axId val="12260141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HU"/>
          </a:p>
        </c:txPr>
        <c:crossAx val="12197234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359003508086734"/>
          <c:y val="0.87512395174648339"/>
          <c:w val="0.77887838865137426"/>
          <c:h val="5.749297220332438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H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H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3600" err="1"/>
              <a:t>Belépési</a:t>
            </a:r>
            <a:r>
              <a:rPr lang="en-GB" sz="3600"/>
              <a:t> </a:t>
            </a:r>
            <a:r>
              <a:rPr lang="en-GB" sz="3600" err="1"/>
              <a:t>tudásszint</a:t>
            </a:r>
            <a:endParaRPr lang="en-GB" sz="36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GB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Sheet1!$A$28</c:f>
              <c:strCache>
                <c:ptCount val="1"/>
                <c:pt idx="0">
                  <c:v>Kezdő</c:v>
                </c:pt>
              </c:strCache>
            </c:strRef>
          </c:tx>
          <c:spPr>
            <a:ln w="508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C1C-F346-A550-99D674D958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H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Sheet1!$B$27:$H$27</c:f>
              <c:strCache>
                <c:ptCount val="7"/>
                <c:pt idx="0">
                  <c:v>március1</c:v>
                </c:pt>
                <c:pt idx="1">
                  <c:v>március2</c:v>
                </c:pt>
                <c:pt idx="2">
                  <c:v>április1</c:v>
                </c:pt>
                <c:pt idx="3">
                  <c:v>május1</c:v>
                </c:pt>
                <c:pt idx="4">
                  <c:v>május2</c:v>
                </c:pt>
                <c:pt idx="5">
                  <c:v>június</c:v>
                </c:pt>
                <c:pt idx="6">
                  <c:v>augusztus</c:v>
                </c:pt>
              </c:strCache>
            </c:strRef>
          </c:cat>
          <c:val>
            <c:numRef>
              <c:f>Sheet1!$B$28:$H$28</c:f>
              <c:numCache>
                <c:formatCode>0.0%</c:formatCode>
                <c:ptCount val="7"/>
                <c:pt idx="0">
                  <c:v>0.82</c:v>
                </c:pt>
                <c:pt idx="1">
                  <c:v>0.89</c:v>
                </c:pt>
                <c:pt idx="2">
                  <c:v>0.64</c:v>
                </c:pt>
                <c:pt idx="3">
                  <c:v>0.84599999999999997</c:v>
                </c:pt>
                <c:pt idx="4">
                  <c:v>0.75</c:v>
                </c:pt>
                <c:pt idx="5">
                  <c:v>0.75</c:v>
                </c:pt>
                <c:pt idx="6">
                  <c:v>0.61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C1C-F346-A550-99D674D9589B}"/>
            </c:ext>
          </c:extLst>
        </c:ser>
        <c:ser>
          <c:idx val="1"/>
          <c:order val="1"/>
          <c:tx>
            <c:strRef>
              <c:f>Sheet1!$A$29</c:f>
              <c:strCache>
                <c:ptCount val="1"/>
                <c:pt idx="0">
                  <c:v>Középszintű</c:v>
                </c:pt>
              </c:strCache>
            </c:strRef>
          </c:tx>
          <c:spPr>
            <a:ln w="4762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C1C-F346-A550-99D674D958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H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Sheet1!$B$27:$H$27</c:f>
              <c:strCache>
                <c:ptCount val="7"/>
                <c:pt idx="0">
                  <c:v>március1</c:v>
                </c:pt>
                <c:pt idx="1">
                  <c:v>március2</c:v>
                </c:pt>
                <c:pt idx="2">
                  <c:v>április1</c:v>
                </c:pt>
                <c:pt idx="3">
                  <c:v>május1</c:v>
                </c:pt>
                <c:pt idx="4">
                  <c:v>május2</c:v>
                </c:pt>
                <c:pt idx="5">
                  <c:v>június</c:v>
                </c:pt>
                <c:pt idx="6">
                  <c:v>augusztus</c:v>
                </c:pt>
              </c:strCache>
            </c:strRef>
          </c:cat>
          <c:val>
            <c:numRef>
              <c:f>Sheet1!$B$29:$H$29</c:f>
              <c:numCache>
                <c:formatCode>0.0%</c:formatCode>
                <c:ptCount val="7"/>
                <c:pt idx="0">
                  <c:v>0.18</c:v>
                </c:pt>
                <c:pt idx="1">
                  <c:v>0.11</c:v>
                </c:pt>
                <c:pt idx="2">
                  <c:v>0.28999999999999998</c:v>
                </c:pt>
                <c:pt idx="3">
                  <c:v>7.6999999999999999E-2</c:v>
                </c:pt>
                <c:pt idx="4">
                  <c:v>0.188</c:v>
                </c:pt>
                <c:pt idx="5">
                  <c:v>0.25</c:v>
                </c:pt>
                <c:pt idx="6">
                  <c:v>0.33300000000000002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C1C-F346-A550-99D674D9589B}"/>
            </c:ext>
          </c:extLst>
        </c:ser>
        <c:ser>
          <c:idx val="2"/>
          <c:order val="2"/>
          <c:tx>
            <c:strRef>
              <c:f>Sheet1!$A$30</c:f>
              <c:strCache>
                <c:ptCount val="1"/>
                <c:pt idx="0">
                  <c:v>Haladó</c:v>
                </c:pt>
              </c:strCache>
            </c:strRef>
          </c:tx>
          <c:spPr>
            <a:ln w="4762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C1C-F346-A550-99D674D958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H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Sheet1!$B$27:$H$27</c:f>
              <c:strCache>
                <c:ptCount val="7"/>
                <c:pt idx="0">
                  <c:v>március1</c:v>
                </c:pt>
                <c:pt idx="1">
                  <c:v>március2</c:v>
                </c:pt>
                <c:pt idx="2">
                  <c:v>április1</c:v>
                </c:pt>
                <c:pt idx="3">
                  <c:v>május1</c:v>
                </c:pt>
                <c:pt idx="4">
                  <c:v>május2</c:v>
                </c:pt>
                <c:pt idx="5">
                  <c:v>június</c:v>
                </c:pt>
                <c:pt idx="6">
                  <c:v>augusztus</c:v>
                </c:pt>
              </c:strCache>
            </c:strRef>
          </c:cat>
          <c:val>
            <c:numRef>
              <c:f>Sheet1!$B$30:$H$30</c:f>
              <c:numCache>
                <c:formatCode>0.0%</c:formatCode>
                <c:ptCount val="7"/>
                <c:pt idx="0">
                  <c:v>0</c:v>
                </c:pt>
                <c:pt idx="1">
                  <c:v>0</c:v>
                </c:pt>
                <c:pt idx="2">
                  <c:v>7.0000000000000007E-2</c:v>
                </c:pt>
                <c:pt idx="3">
                  <c:v>7.6999999999999999E-2</c:v>
                </c:pt>
                <c:pt idx="4">
                  <c:v>0</c:v>
                </c:pt>
                <c:pt idx="5">
                  <c:v>0</c:v>
                </c:pt>
                <c:pt idx="6">
                  <c:v>5.6000000000000001E-2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C1C-F346-A550-99D674D958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69743999"/>
        <c:axId val="969446911"/>
      </c:lineChart>
      <c:catAx>
        <c:axId val="9697439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HU"/>
          </a:p>
        </c:txPr>
        <c:crossAx val="969446911"/>
        <c:crosses val="autoZero"/>
        <c:auto val="1"/>
        <c:lblAlgn val="ctr"/>
        <c:lblOffset val="100"/>
        <c:noMultiLvlLbl val="0"/>
      </c:catAx>
      <c:valAx>
        <c:axId val="9694469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HU"/>
          </a:p>
        </c:txPr>
        <c:crossAx val="9697439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H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H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5CFEAC-598C-6743-8980-525CF3F84C57}" type="datetimeFigureOut">
              <a:rPr lang="en-HU" smtClean="0"/>
              <a:t>2025. 10. 14.</a:t>
            </a:fld>
            <a:endParaRPr lang="en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H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8222FC-A0B4-DC4D-9784-111E540B755E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163232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222FC-A0B4-DC4D-9784-111E540B755E}" type="slidenum">
              <a:rPr lang="en-HU" smtClean="0"/>
              <a:t>1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023331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222FC-A0B4-DC4D-9784-111E540B755E}" type="slidenum">
              <a:rPr lang="en-HU" smtClean="0"/>
              <a:t>22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8041655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Történet az iskolai agresszióról – majd a tanárok megoldják</a:t>
            </a:r>
          </a:p>
          <a:p>
            <a:endParaRPr lang="hu-HU" dirty="0"/>
          </a:p>
          <a:p>
            <a:r>
              <a:rPr lang="hu-HU" dirty="0"/>
              <a:t>A technológia exponenciális fejlődése – nem lehet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222FC-A0B4-DC4D-9784-111E540B755E}" type="slidenum">
              <a:rPr lang="en-HU" smtClean="0"/>
              <a:t>24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7564359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222FC-A0B4-DC4D-9784-111E540B755E}" type="slidenum">
              <a:rPr lang="en-HU" smtClean="0"/>
              <a:t>25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2652778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>
          <a:extLst>
            <a:ext uri="{FF2B5EF4-FFF2-40B4-BE49-F238E27FC236}">
              <a16:creationId xmlns:a16="http://schemas.microsoft.com/office/drawing/2014/main" id="{AEAC0047-C7A7-2897-FAE5-4DC069028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>
            <a:extLst>
              <a:ext uri="{FF2B5EF4-FFF2-40B4-BE49-F238E27FC236}">
                <a16:creationId xmlns:a16="http://schemas.microsoft.com/office/drawing/2014/main" id="{2949A8C6-2F5E-EAA2-2234-F3912923EE7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Tx/>
              <a:buNone/>
              <a:tabLst/>
              <a:defRPr/>
            </a:pPr>
            <a:r>
              <a:rPr lang="hu-HU" sz="1200" dirty="0">
                <a:solidFill>
                  <a:srgbClr val="000000"/>
                </a:solidFill>
                <a:latin typeface="Montserrat" pitchFamily="2" charset="77"/>
                <a:sym typeface="Montserrat Bold"/>
              </a:rPr>
              <a:t>A CSR a vállalkozások, cégek </a:t>
            </a:r>
            <a:r>
              <a:rPr lang="hu-HU" sz="1200" b="1" dirty="0">
                <a:solidFill>
                  <a:srgbClr val="000000"/>
                </a:solidFill>
                <a:latin typeface="Montserrat" pitchFamily="2" charset="77"/>
                <a:sym typeface="Montserrat Bold"/>
              </a:rPr>
              <a:t>önkéntes kezdeményezése.</a:t>
            </a:r>
            <a:r>
              <a:rPr lang="hu-HU" sz="1200" dirty="0">
                <a:solidFill>
                  <a:srgbClr val="000000"/>
                </a:solidFill>
                <a:latin typeface="Montserrat" pitchFamily="2" charset="77"/>
                <a:sym typeface="Montserrat Bold"/>
              </a:rPr>
              <a:t> Célja a társadalom és a környezet pozitív támogatása. Önszabályozó szemlélet, amelyben a vállalkozás a profittermelésen túlmutató társadalmi, etikai és környezeti problémákra is hangsúly helyeznek.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hu-HU" dirty="0"/>
          </a:p>
          <a:p>
            <a:pPr>
              <a:lnSpc>
                <a:spcPts val="2244"/>
              </a:lnSpc>
            </a:pPr>
            <a:r>
              <a:rPr lang="hu-HU" sz="1200" dirty="0">
                <a:solidFill>
                  <a:srgbClr val="000000"/>
                </a:solidFill>
                <a:latin typeface="Montserrat" pitchFamily="2" charset="77"/>
                <a:sym typeface="Montserrat Bold"/>
              </a:rPr>
              <a:t>Az ESG a vállalkozás teljesítményének értékelésére szolgáló keretrendszer, olyan területeken, amelyek befolyásolják a hosszú távú fenntarthatóságát és etikai hatását. </a:t>
            </a:r>
            <a:r>
              <a:rPr lang="hu-HU" sz="1200" b="1" dirty="0" err="1">
                <a:solidFill>
                  <a:srgbClr val="000000"/>
                </a:solidFill>
                <a:latin typeface="Montserrat" pitchFamily="2" charset="77"/>
                <a:sym typeface="Montserrat Bold"/>
              </a:rPr>
              <a:t>Adatvezérelt</a:t>
            </a:r>
            <a:r>
              <a:rPr lang="hu-HU" sz="1200" b="1" dirty="0">
                <a:solidFill>
                  <a:srgbClr val="000000"/>
                </a:solidFill>
                <a:latin typeface="Montserrat" pitchFamily="2" charset="77"/>
                <a:sym typeface="Montserrat Bold"/>
              </a:rPr>
              <a:t>, és a mérhető eredményekre összpontosít</a:t>
            </a:r>
            <a:r>
              <a:rPr lang="hu-HU" sz="1200" dirty="0">
                <a:solidFill>
                  <a:srgbClr val="000000"/>
                </a:solidFill>
                <a:latin typeface="Montserrat" pitchFamily="2" charset="77"/>
                <a:sym typeface="Montserrat Bold"/>
              </a:rPr>
              <a:t>, amelyek összhangban vannak a globális szabványokkal és a szabályozási elvárásokkal</a:t>
            </a:r>
            <a:endParaRPr dirty="0"/>
          </a:p>
        </p:txBody>
      </p:sp>
      <p:sp>
        <p:nvSpPr>
          <p:cNvPr id="104" name="Google Shape;104;p3:notes">
            <a:extLst>
              <a:ext uri="{FF2B5EF4-FFF2-40B4-BE49-F238E27FC236}">
                <a16:creationId xmlns:a16="http://schemas.microsoft.com/office/drawing/2014/main" id="{9F69C3AE-7A94-5D49-3946-29145A63FC6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682913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0675" y="512763"/>
            <a:ext cx="342265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222FC-A0B4-DC4D-9784-111E540B755E}" type="slidenum">
              <a:rPr lang="en-HU" smtClean="0"/>
              <a:t>31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6413890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978824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222FC-A0B4-DC4D-9784-111E540B755E}" type="slidenum">
              <a:rPr lang="en-HU" smtClean="0"/>
              <a:t>33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920724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E2DC5-4BCD-4D40-94A0-DE617D4BD0B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9121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3971f6f948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33971f6f948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Will Smith spagetti evése egy olyan videó ami 2023-ban még ott tartott hogy nagyon ijesztő és vicces videót generált a témáról. 2025-ben már teljesen élethű videót lehet generálni szövegből.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F165CA-AC29-993B-8DAD-76F7936937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203521-4953-2640-7E21-6F1C58CE94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D9C1E4-F726-5C01-664D-D30FB19C6B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CD8641-697B-CEE1-D6A6-B6580418AC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222FC-A0B4-DC4D-9784-111E540B755E}" type="slidenum">
              <a:rPr lang="en-HU" smtClean="0"/>
              <a:t>11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825362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19B639-271A-565B-049A-013F5018D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821F91-9282-5813-4117-A802EBB0FB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BC8092-3ACF-EE9F-67DF-0C397685F4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CDD9AD-7C24-C065-CE9F-303881F2E5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222FC-A0B4-DC4D-9784-111E540B755E}" type="slidenum">
              <a:rPr lang="en-HU" smtClean="0"/>
              <a:t>12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833757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HU"/>
              <a:t>A DMC oldalt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222FC-A0B4-DC4D-9784-111E540B755E}" type="slidenum">
              <a:rPr lang="en-HU" smtClean="0"/>
              <a:t>14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4085589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95A52-F103-8800-3496-3352384CA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B88919-ED1F-CD41-2DD5-3DD61F074C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B9A0FE-18A3-6926-11EA-CA7219BF60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HU"/>
              <a:t>A DMC oldalt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995E46-66B3-9309-985C-58240F32A8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222FC-A0B4-DC4D-9784-111E540B755E}" type="slidenum">
              <a:rPr lang="en-HU" smtClean="0"/>
              <a:t>15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9126725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222FC-A0B4-DC4D-9784-111E540B755E}" type="slidenum">
              <a:rPr lang="en-HU" smtClean="0"/>
              <a:t>17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8143736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222FC-A0B4-DC4D-9784-111E540B755E}" type="slidenum">
              <a:rPr lang="en-HU" smtClean="0"/>
              <a:t>20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873492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99314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10/14/25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10/14/25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10/14/25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10/14/25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rive.google.com/drive/u/0/folders/1xt3VMvQhZ9Okauqa4X8hvR-5yVhz0R7-" TargetMode="Externa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hyperlink" Target="https://www.itstudy.hu/" TargetMode="Externa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9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hyperlink" Target="https://www.szamalk-szalezi.hu/" TargetMode="External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Relationship Id="rId14" Type="http://schemas.openxmlformats.org/officeDocument/2006/relationships/hyperlink" Target="https://www.prompt.hu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PhZULQ86WJ0?feature=oembed" TargetMode="External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mailto:Maria.hartyanyi@itstudy.hu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digi-aware-elearninghub.com/hu/modules/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digi-aware-elearninghub.com/hu/practical-resources-and-exercises-for-workshops-that-involve-teens-and-their-digital-practices-2/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gle/CnB579qkepkzYC1r9" TargetMode="External"/><Relationship Id="rId2" Type="http://schemas.openxmlformats.org/officeDocument/2006/relationships/hyperlink" Target="https://forms.gle/fJCzkVPRZHu8bFiZ8" TargetMode="Externa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mailto:Maria.hartyanyi@itstudy.hu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bXKkZh2UEEA" TargetMode="External"/><Relationship Id="rId3" Type="http://schemas.openxmlformats.org/officeDocument/2006/relationships/image" Target="../media/image26.png"/><Relationship Id="rId7" Type="http://schemas.openxmlformats.org/officeDocument/2006/relationships/hyperlink" Target="https://www.youtube.com/watch?v=XQr4Xklqzw8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80B71-425D-1708-E3F6-21F8B5DAB1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911" y="702369"/>
            <a:ext cx="7772400" cy="1806963"/>
          </a:xfrm>
        </p:spPr>
        <p:txBody>
          <a:bodyPr>
            <a:normAutofit/>
          </a:bodyPr>
          <a:lstStyle/>
          <a:p>
            <a:r>
              <a:rPr lang="hu-HU" sz="3200" dirty="0"/>
              <a:t>Digitális tudatosság, társadalmi felelősségvállalás a</a:t>
            </a:r>
            <a:br>
              <a:rPr lang="hu-HU" sz="3200" dirty="0"/>
            </a:br>
            <a:r>
              <a:rPr lang="hu-HU" sz="3200" dirty="0"/>
              <a:t>mesterséges intelligencia eszközeivel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672356-2A02-2438-5706-20184E4FDC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5295" y="4371737"/>
            <a:ext cx="7191632" cy="709915"/>
          </a:xfrm>
        </p:spPr>
        <p:txBody>
          <a:bodyPr>
            <a:normAutofit lnSpcReduction="10000"/>
          </a:bodyPr>
          <a:lstStyle/>
          <a:p>
            <a:r>
              <a:rPr lang="hu-HU" sz="2000" dirty="0"/>
              <a:t>SZÁMALK-</a:t>
            </a:r>
            <a:r>
              <a:rPr lang="hu-HU" sz="2000" dirty="0" err="1"/>
              <a:t>Szalézi</a:t>
            </a:r>
            <a:r>
              <a:rPr lang="hu-HU" sz="2000" dirty="0"/>
              <a:t> Szakgimnázium, 2025. október 14</a:t>
            </a:r>
          </a:p>
          <a:p>
            <a:r>
              <a:rPr lang="hu-HU" sz="2000" dirty="0"/>
              <a:t>Hartyányi Mária, </a:t>
            </a:r>
            <a:r>
              <a:rPr lang="hu-HU" sz="2000" dirty="0" err="1"/>
              <a:t>iTStudy</a:t>
            </a:r>
            <a:r>
              <a:rPr lang="hu-HU" sz="2000" dirty="0"/>
              <a:t> Hungary Kft.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2A43071-9DC6-88C9-7569-E9AC86619494}"/>
              </a:ext>
            </a:extLst>
          </p:cNvPr>
          <p:cNvGrpSpPr>
            <a:grpSpLocks/>
          </p:cNvGrpSpPr>
          <p:nvPr/>
        </p:nvGrpSpPr>
        <p:grpSpPr>
          <a:xfrm>
            <a:off x="6820660" y="4810897"/>
            <a:ext cx="1637540" cy="1655806"/>
            <a:chOff x="12259" y="0"/>
            <a:chExt cx="780495" cy="957906"/>
          </a:xfrm>
        </p:grpSpPr>
        <p:sp>
          <p:nvSpPr>
            <p:cNvPr id="5" name="Graphic 2">
              <a:extLst>
                <a:ext uri="{FF2B5EF4-FFF2-40B4-BE49-F238E27FC236}">
                  <a16:creationId xmlns:a16="http://schemas.microsoft.com/office/drawing/2014/main" id="{F44B6AB4-19B9-5A6B-D3DC-8AEE8B8E6A37}"/>
                </a:ext>
              </a:extLst>
            </p:cNvPr>
            <p:cNvSpPr/>
            <p:nvPr/>
          </p:nvSpPr>
          <p:spPr>
            <a:xfrm>
              <a:off x="412389" y="0"/>
              <a:ext cx="380365" cy="255270"/>
            </a:xfrm>
            <a:custGeom>
              <a:avLst/>
              <a:gdLst/>
              <a:ahLst/>
              <a:cxnLst/>
              <a:rect l="l" t="t" r="r" b="b"/>
              <a:pathLst>
                <a:path w="380365" h="255270">
                  <a:moveTo>
                    <a:pt x="264368" y="0"/>
                  </a:moveTo>
                  <a:lnTo>
                    <a:pt x="211351" y="7735"/>
                  </a:lnTo>
                  <a:lnTo>
                    <a:pt x="159148" y="24693"/>
                  </a:lnTo>
                  <a:lnTo>
                    <a:pt x="119098" y="45901"/>
                  </a:lnTo>
                  <a:lnTo>
                    <a:pt x="84558" y="73211"/>
                  </a:lnTo>
                  <a:lnTo>
                    <a:pt x="55128" y="106043"/>
                  </a:lnTo>
                  <a:lnTo>
                    <a:pt x="30407" y="143819"/>
                  </a:lnTo>
                  <a:lnTo>
                    <a:pt x="9993" y="185962"/>
                  </a:lnTo>
                  <a:lnTo>
                    <a:pt x="0" y="221637"/>
                  </a:lnTo>
                  <a:lnTo>
                    <a:pt x="2007" y="222708"/>
                  </a:lnTo>
                  <a:lnTo>
                    <a:pt x="34924" y="184688"/>
                  </a:lnTo>
                  <a:lnTo>
                    <a:pt x="70639" y="151381"/>
                  </a:lnTo>
                  <a:lnTo>
                    <a:pt x="109051" y="122618"/>
                  </a:lnTo>
                  <a:lnTo>
                    <a:pt x="150061" y="98231"/>
                  </a:lnTo>
                  <a:lnTo>
                    <a:pt x="193566" y="78053"/>
                  </a:lnTo>
                  <a:lnTo>
                    <a:pt x="239511" y="61929"/>
                  </a:lnTo>
                  <a:lnTo>
                    <a:pt x="205937" y="76497"/>
                  </a:lnTo>
                  <a:lnTo>
                    <a:pt x="173278" y="93066"/>
                  </a:lnTo>
                  <a:lnTo>
                    <a:pt x="111448" y="132833"/>
                  </a:lnTo>
                  <a:lnTo>
                    <a:pt x="54613" y="180093"/>
                  </a:lnTo>
                  <a:lnTo>
                    <a:pt x="5916" y="237190"/>
                  </a:lnTo>
                  <a:lnTo>
                    <a:pt x="10132" y="241389"/>
                  </a:lnTo>
                  <a:lnTo>
                    <a:pt x="12048" y="242783"/>
                  </a:lnTo>
                  <a:lnTo>
                    <a:pt x="23909" y="249491"/>
                  </a:lnTo>
                  <a:lnTo>
                    <a:pt x="36459" y="253259"/>
                  </a:lnTo>
                  <a:lnTo>
                    <a:pt x="49426" y="254719"/>
                  </a:lnTo>
                  <a:lnTo>
                    <a:pt x="62537" y="254507"/>
                  </a:lnTo>
                  <a:lnTo>
                    <a:pt x="107754" y="247799"/>
                  </a:lnTo>
                  <a:lnTo>
                    <a:pt x="150375" y="233857"/>
                  </a:lnTo>
                  <a:lnTo>
                    <a:pt x="190423" y="212950"/>
                  </a:lnTo>
                  <a:lnTo>
                    <a:pt x="227924" y="185349"/>
                  </a:lnTo>
                  <a:lnTo>
                    <a:pt x="269023" y="147320"/>
                  </a:lnTo>
                  <a:lnTo>
                    <a:pt x="307308" y="106404"/>
                  </a:lnTo>
                  <a:lnTo>
                    <a:pt x="343376" y="63229"/>
                  </a:lnTo>
                  <a:lnTo>
                    <a:pt x="377828" y="18425"/>
                  </a:lnTo>
                  <a:lnTo>
                    <a:pt x="380051" y="13828"/>
                  </a:lnTo>
                  <a:lnTo>
                    <a:pt x="377032" y="12709"/>
                  </a:lnTo>
                  <a:lnTo>
                    <a:pt x="374625" y="11560"/>
                  </a:lnTo>
                  <a:lnTo>
                    <a:pt x="372082" y="10900"/>
                  </a:lnTo>
                  <a:lnTo>
                    <a:pt x="318008" y="1162"/>
                  </a:lnTo>
                  <a:lnTo>
                    <a:pt x="264368" y="0"/>
                  </a:lnTo>
                  <a:close/>
                </a:path>
              </a:pathLst>
            </a:custGeom>
            <a:solidFill>
              <a:srgbClr val="8AE283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hu-HU"/>
            </a:p>
          </p:txBody>
        </p:sp>
        <p:pic>
          <p:nvPicPr>
            <p:cNvPr id="6" name="Image 3">
              <a:extLst>
                <a:ext uri="{FF2B5EF4-FFF2-40B4-BE49-F238E27FC236}">
                  <a16:creationId xmlns:a16="http://schemas.microsoft.com/office/drawing/2014/main" id="{268CC140-AFF3-CCCF-F0EF-460C5F9C8234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8657" y="69306"/>
              <a:ext cx="123580" cy="231662"/>
            </a:xfrm>
            <a:prstGeom prst="rect">
              <a:avLst/>
            </a:prstGeom>
          </p:spPr>
        </p:pic>
        <p:sp>
          <p:nvSpPr>
            <p:cNvPr id="7" name="Graphic 4">
              <a:extLst>
                <a:ext uri="{FF2B5EF4-FFF2-40B4-BE49-F238E27FC236}">
                  <a16:creationId xmlns:a16="http://schemas.microsoft.com/office/drawing/2014/main" id="{1775D8BD-0A3C-C3B6-105C-8CDE43B130DF}"/>
                </a:ext>
              </a:extLst>
            </p:cNvPr>
            <p:cNvSpPr/>
            <p:nvPr/>
          </p:nvSpPr>
          <p:spPr>
            <a:xfrm>
              <a:off x="400535" y="279726"/>
              <a:ext cx="391795" cy="678180"/>
            </a:xfrm>
            <a:custGeom>
              <a:avLst/>
              <a:gdLst/>
              <a:ahLst/>
              <a:cxnLst/>
              <a:rect l="l" t="t" r="r" b="b"/>
              <a:pathLst>
                <a:path w="391795" h="678180">
                  <a:moveTo>
                    <a:pt x="176711" y="0"/>
                  </a:moveTo>
                  <a:lnTo>
                    <a:pt x="130158" y="4029"/>
                  </a:lnTo>
                  <a:lnTo>
                    <a:pt x="85139" y="13363"/>
                  </a:lnTo>
                  <a:lnTo>
                    <a:pt x="46464" y="26130"/>
                  </a:lnTo>
                  <a:lnTo>
                    <a:pt x="16738" y="73056"/>
                  </a:lnTo>
                  <a:lnTo>
                    <a:pt x="8416" y="114570"/>
                  </a:lnTo>
                  <a:lnTo>
                    <a:pt x="3392" y="163801"/>
                  </a:lnTo>
                  <a:lnTo>
                    <a:pt x="871" y="217508"/>
                  </a:lnTo>
                  <a:lnTo>
                    <a:pt x="56" y="272452"/>
                  </a:lnTo>
                  <a:lnTo>
                    <a:pt x="359" y="373096"/>
                  </a:lnTo>
                  <a:lnTo>
                    <a:pt x="45" y="425780"/>
                  </a:lnTo>
                  <a:lnTo>
                    <a:pt x="0" y="477386"/>
                  </a:lnTo>
                  <a:lnTo>
                    <a:pt x="1572" y="526356"/>
                  </a:lnTo>
                  <a:lnTo>
                    <a:pt x="6111" y="571132"/>
                  </a:lnTo>
                  <a:lnTo>
                    <a:pt x="14964" y="610158"/>
                  </a:lnTo>
                  <a:lnTo>
                    <a:pt x="51005" y="664725"/>
                  </a:lnTo>
                  <a:lnTo>
                    <a:pt x="120482" y="677599"/>
                  </a:lnTo>
                  <a:lnTo>
                    <a:pt x="164375" y="665960"/>
                  </a:lnTo>
                  <a:lnTo>
                    <a:pt x="200466" y="644843"/>
                  </a:lnTo>
                  <a:lnTo>
                    <a:pt x="231325" y="615204"/>
                  </a:lnTo>
                  <a:lnTo>
                    <a:pt x="259522" y="577997"/>
                  </a:lnTo>
                  <a:lnTo>
                    <a:pt x="287627" y="534177"/>
                  </a:lnTo>
                  <a:lnTo>
                    <a:pt x="318210" y="484701"/>
                  </a:lnTo>
                  <a:lnTo>
                    <a:pt x="346986" y="434175"/>
                  </a:lnTo>
                  <a:lnTo>
                    <a:pt x="369000" y="383971"/>
                  </a:lnTo>
                  <a:lnTo>
                    <a:pt x="383907" y="333312"/>
                  </a:lnTo>
                  <a:lnTo>
                    <a:pt x="391361" y="281420"/>
                  </a:lnTo>
                  <a:lnTo>
                    <a:pt x="391016" y="227519"/>
                  </a:lnTo>
                  <a:lnTo>
                    <a:pt x="383652" y="180311"/>
                  </a:lnTo>
                  <a:lnTo>
                    <a:pt x="368503" y="132938"/>
                  </a:lnTo>
                  <a:lnTo>
                    <a:pt x="345066" y="88467"/>
                  </a:lnTo>
                  <a:lnTo>
                    <a:pt x="312838" y="49965"/>
                  </a:lnTo>
                  <a:lnTo>
                    <a:pt x="271314" y="20502"/>
                  </a:lnTo>
                  <a:lnTo>
                    <a:pt x="219990" y="3144"/>
                  </a:lnTo>
                  <a:lnTo>
                    <a:pt x="176711" y="0"/>
                  </a:lnTo>
                  <a:close/>
                </a:path>
              </a:pathLst>
            </a:custGeom>
            <a:solidFill>
              <a:srgbClr val="8AE283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hu-HU"/>
            </a:p>
          </p:txBody>
        </p:sp>
        <p:pic>
          <p:nvPicPr>
            <p:cNvPr id="8" name="Image 5">
              <a:extLst>
                <a:ext uri="{FF2B5EF4-FFF2-40B4-BE49-F238E27FC236}">
                  <a16:creationId xmlns:a16="http://schemas.microsoft.com/office/drawing/2014/main" id="{6327A37D-4699-D6B5-1D9E-C72851708BF7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7294" y="296663"/>
              <a:ext cx="166702" cy="66842"/>
            </a:xfrm>
            <a:prstGeom prst="rect">
              <a:avLst/>
            </a:prstGeom>
          </p:spPr>
        </p:pic>
        <p:sp>
          <p:nvSpPr>
            <p:cNvPr id="9" name="Graphic 6">
              <a:extLst>
                <a:ext uri="{FF2B5EF4-FFF2-40B4-BE49-F238E27FC236}">
                  <a16:creationId xmlns:a16="http://schemas.microsoft.com/office/drawing/2014/main" id="{E59C3D05-C26B-E4A3-B4E5-D7CA6C74FE04}"/>
                </a:ext>
              </a:extLst>
            </p:cNvPr>
            <p:cNvSpPr/>
            <p:nvPr/>
          </p:nvSpPr>
          <p:spPr>
            <a:xfrm>
              <a:off x="30652" y="427407"/>
              <a:ext cx="309880" cy="1270"/>
            </a:xfrm>
            <a:custGeom>
              <a:avLst/>
              <a:gdLst/>
              <a:ahLst/>
              <a:cxnLst/>
              <a:rect l="l" t="t" r="r" b="b"/>
              <a:pathLst>
                <a:path w="309880" h="635">
                  <a:moveTo>
                    <a:pt x="0" y="321"/>
                  </a:moveTo>
                  <a:lnTo>
                    <a:pt x="309835" y="0"/>
                  </a:lnTo>
                </a:path>
              </a:pathLst>
            </a:custGeom>
            <a:ln w="24518">
              <a:solidFill>
                <a:srgbClr val="3A95CE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hu-HU"/>
            </a:p>
          </p:txBody>
        </p:sp>
        <p:pic>
          <p:nvPicPr>
            <p:cNvPr id="10" name="Image 7">
              <a:extLst>
                <a:ext uri="{FF2B5EF4-FFF2-40B4-BE49-F238E27FC236}">
                  <a16:creationId xmlns:a16="http://schemas.microsoft.com/office/drawing/2014/main" id="{C36EC5FF-37BD-2AD6-E657-C2EA99CB788B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5387" y="393986"/>
              <a:ext cx="66859" cy="66842"/>
            </a:xfrm>
            <a:prstGeom prst="rect">
              <a:avLst/>
            </a:prstGeom>
          </p:spPr>
        </p:pic>
        <p:sp>
          <p:nvSpPr>
            <p:cNvPr id="11" name="Graphic 8">
              <a:extLst>
                <a:ext uri="{FF2B5EF4-FFF2-40B4-BE49-F238E27FC236}">
                  <a16:creationId xmlns:a16="http://schemas.microsoft.com/office/drawing/2014/main" id="{B4505B9B-E5A4-86E6-2177-3B32F4DC025D}"/>
                </a:ext>
              </a:extLst>
            </p:cNvPr>
            <p:cNvSpPr/>
            <p:nvPr/>
          </p:nvSpPr>
          <p:spPr>
            <a:xfrm>
              <a:off x="15324" y="622237"/>
              <a:ext cx="325755" cy="1270"/>
            </a:xfrm>
            <a:custGeom>
              <a:avLst/>
              <a:gdLst/>
              <a:ahLst/>
              <a:cxnLst/>
              <a:rect l="l" t="t" r="r" b="b"/>
              <a:pathLst>
                <a:path w="325755" h="635">
                  <a:moveTo>
                    <a:pt x="0" y="0"/>
                  </a:moveTo>
                  <a:lnTo>
                    <a:pt x="325162" y="15"/>
                  </a:lnTo>
                </a:path>
              </a:pathLst>
            </a:custGeom>
            <a:ln w="24518">
              <a:solidFill>
                <a:srgbClr val="3A95CE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hu-HU"/>
            </a:p>
          </p:txBody>
        </p:sp>
        <p:pic>
          <p:nvPicPr>
            <p:cNvPr id="12" name="Image 9">
              <a:extLst>
                <a:ext uri="{FF2B5EF4-FFF2-40B4-BE49-F238E27FC236}">
                  <a16:creationId xmlns:a16="http://schemas.microsoft.com/office/drawing/2014/main" id="{BE995E0A-C0A0-76C3-6EA7-49FF6E64D381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5393" y="588830"/>
              <a:ext cx="66852" cy="66842"/>
            </a:xfrm>
            <a:prstGeom prst="rect">
              <a:avLst/>
            </a:prstGeom>
          </p:spPr>
        </p:pic>
        <p:pic>
          <p:nvPicPr>
            <p:cNvPr id="13" name="Image 10">
              <a:extLst>
                <a:ext uri="{FF2B5EF4-FFF2-40B4-BE49-F238E27FC236}">
                  <a16:creationId xmlns:a16="http://schemas.microsoft.com/office/drawing/2014/main" id="{39981F40-96EB-9EB4-A401-153E277B6B3B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1163" y="783582"/>
              <a:ext cx="271078" cy="66843"/>
            </a:xfrm>
            <a:prstGeom prst="rect">
              <a:avLst/>
            </a:prstGeom>
          </p:spPr>
        </p:pic>
        <p:sp>
          <p:nvSpPr>
            <p:cNvPr id="14" name="Graphic 11">
              <a:extLst>
                <a:ext uri="{FF2B5EF4-FFF2-40B4-BE49-F238E27FC236}">
                  <a16:creationId xmlns:a16="http://schemas.microsoft.com/office/drawing/2014/main" id="{88F5DBF4-E7E4-E60B-7447-05D794B68EED}"/>
                </a:ext>
              </a:extLst>
            </p:cNvPr>
            <p:cNvSpPr/>
            <p:nvPr/>
          </p:nvSpPr>
          <p:spPr>
            <a:xfrm>
              <a:off x="12259" y="524791"/>
              <a:ext cx="230504" cy="1270"/>
            </a:xfrm>
            <a:custGeom>
              <a:avLst/>
              <a:gdLst/>
              <a:ahLst/>
              <a:cxnLst/>
              <a:rect l="l" t="t" r="r" b="b"/>
              <a:pathLst>
                <a:path w="230504" h="635">
                  <a:moveTo>
                    <a:pt x="0" y="245"/>
                  </a:moveTo>
                  <a:lnTo>
                    <a:pt x="229992" y="0"/>
                  </a:lnTo>
                </a:path>
              </a:pathLst>
            </a:custGeom>
            <a:ln w="24518">
              <a:solidFill>
                <a:srgbClr val="3A95CE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hu-HU"/>
            </a:p>
          </p:txBody>
        </p:sp>
        <p:pic>
          <p:nvPicPr>
            <p:cNvPr id="15" name="Image 12">
              <a:extLst>
                <a:ext uri="{FF2B5EF4-FFF2-40B4-BE49-F238E27FC236}">
                  <a16:creationId xmlns:a16="http://schemas.microsoft.com/office/drawing/2014/main" id="{25C27545-885E-B045-B7D8-74317A46A977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07136" y="491385"/>
              <a:ext cx="66860" cy="66845"/>
            </a:xfrm>
            <a:prstGeom prst="rect">
              <a:avLst/>
            </a:prstGeom>
          </p:spPr>
        </p:pic>
        <p:pic>
          <p:nvPicPr>
            <p:cNvPr id="16" name="Image 13">
              <a:extLst>
                <a:ext uri="{FF2B5EF4-FFF2-40B4-BE49-F238E27FC236}">
                  <a16:creationId xmlns:a16="http://schemas.microsoft.com/office/drawing/2014/main" id="{2F9076BA-67B5-9AF0-DF4F-87051E7E91A7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9852" y="686290"/>
              <a:ext cx="234141" cy="66846"/>
            </a:xfrm>
            <a:prstGeom prst="rect">
              <a:avLst/>
            </a:prstGeom>
          </p:spPr>
        </p:pic>
        <p:pic>
          <p:nvPicPr>
            <p:cNvPr id="17" name="Image 14">
              <a:extLst>
                <a:ext uri="{FF2B5EF4-FFF2-40B4-BE49-F238E27FC236}">
                  <a16:creationId xmlns:a16="http://schemas.microsoft.com/office/drawing/2014/main" id="{27A9641A-647A-6855-ED9B-F0E7308BDBCD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24365" y="880920"/>
              <a:ext cx="66859" cy="66843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D46159E-FF4B-1344-00CA-77837C8C48C4}"/>
              </a:ext>
            </a:extLst>
          </p:cNvPr>
          <p:cNvSpPr txBox="1"/>
          <p:nvPr/>
        </p:nvSpPr>
        <p:spPr>
          <a:xfrm>
            <a:off x="11240086" y="-11254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HU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9DD21CB-C416-B94F-4A19-75A15C223D7A}"/>
              </a:ext>
            </a:extLst>
          </p:cNvPr>
          <p:cNvSpPr txBox="1">
            <a:spLocks/>
          </p:cNvSpPr>
          <p:nvPr/>
        </p:nvSpPr>
        <p:spPr>
          <a:xfrm>
            <a:off x="578231" y="287305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/>
              <a:t>Képzések, kísérletek, jó gyakorlatok</a:t>
            </a:r>
          </a:p>
        </p:txBody>
      </p:sp>
    </p:spTree>
    <p:extLst>
      <p:ext uri="{BB962C8B-B14F-4D97-AF65-F5344CB8AC3E}">
        <p14:creationId xmlns:p14="http://schemas.microsoft.com/office/powerpoint/2010/main" val="25693288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16122F-85F1-53C5-45F5-483512F48B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66A90-222C-B2F7-176C-8F6E60D92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5. Az MI a tanári munkában</a:t>
            </a: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FFF66A1-F494-1FE7-BFDF-5CD91AAA7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674859"/>
            <a:ext cx="7772400" cy="43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6162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4E8DA0-825B-4F91-6AED-4C903703A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D8F9ADD5-1EB4-37D3-CE5D-E41F1D4054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7700932"/>
              </p:ext>
            </p:extLst>
          </p:nvPr>
        </p:nvGraphicFramePr>
        <p:xfrm>
          <a:off x="987425" y="135915"/>
          <a:ext cx="7169150" cy="50362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F5CEB90-BA93-4542-A88D-B8DC438BE26C}"/>
              </a:ext>
            </a:extLst>
          </p:cNvPr>
          <p:cNvGraphicFramePr>
            <a:graphicFrameLocks noGrp="1"/>
          </p:cNvGraphicFramePr>
          <p:nvPr/>
        </p:nvGraphicFramePr>
        <p:xfrm>
          <a:off x="654147" y="5172149"/>
          <a:ext cx="8229600" cy="13819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05280">
                  <a:extLst>
                    <a:ext uri="{9D8B030D-6E8A-4147-A177-3AD203B41FA5}">
                      <a16:colId xmlns:a16="http://schemas.microsoft.com/office/drawing/2014/main" val="4031956288"/>
                    </a:ext>
                  </a:extLst>
                </a:gridCol>
                <a:gridCol w="912384">
                  <a:extLst>
                    <a:ext uri="{9D8B030D-6E8A-4147-A177-3AD203B41FA5}">
                      <a16:colId xmlns:a16="http://schemas.microsoft.com/office/drawing/2014/main" val="3312533978"/>
                    </a:ext>
                  </a:extLst>
                </a:gridCol>
                <a:gridCol w="1143072">
                  <a:extLst>
                    <a:ext uri="{9D8B030D-6E8A-4147-A177-3AD203B41FA5}">
                      <a16:colId xmlns:a16="http://schemas.microsoft.com/office/drawing/2014/main" val="1471624141"/>
                    </a:ext>
                  </a:extLst>
                </a:gridCol>
                <a:gridCol w="676512">
                  <a:extLst>
                    <a:ext uri="{9D8B030D-6E8A-4147-A177-3AD203B41FA5}">
                      <a16:colId xmlns:a16="http://schemas.microsoft.com/office/drawing/2014/main" val="2666376946"/>
                    </a:ext>
                  </a:extLst>
                </a:gridCol>
                <a:gridCol w="676512">
                  <a:extLst>
                    <a:ext uri="{9D8B030D-6E8A-4147-A177-3AD203B41FA5}">
                      <a16:colId xmlns:a16="http://schemas.microsoft.com/office/drawing/2014/main" val="445160256"/>
                    </a:ext>
                  </a:extLst>
                </a:gridCol>
                <a:gridCol w="676512">
                  <a:extLst>
                    <a:ext uri="{9D8B030D-6E8A-4147-A177-3AD203B41FA5}">
                      <a16:colId xmlns:a16="http://schemas.microsoft.com/office/drawing/2014/main" val="653833929"/>
                    </a:ext>
                  </a:extLst>
                </a:gridCol>
                <a:gridCol w="676512">
                  <a:extLst>
                    <a:ext uri="{9D8B030D-6E8A-4147-A177-3AD203B41FA5}">
                      <a16:colId xmlns:a16="http://schemas.microsoft.com/office/drawing/2014/main" val="323010628"/>
                    </a:ext>
                  </a:extLst>
                </a:gridCol>
                <a:gridCol w="1049760">
                  <a:extLst>
                    <a:ext uri="{9D8B030D-6E8A-4147-A177-3AD203B41FA5}">
                      <a16:colId xmlns:a16="http://schemas.microsoft.com/office/drawing/2014/main" val="2240944039"/>
                    </a:ext>
                  </a:extLst>
                </a:gridCol>
                <a:gridCol w="1213056">
                  <a:extLst>
                    <a:ext uri="{9D8B030D-6E8A-4147-A177-3AD203B41FA5}">
                      <a16:colId xmlns:a16="http://schemas.microsoft.com/office/drawing/2014/main" val="3963579817"/>
                    </a:ext>
                  </a:extLst>
                </a:gridCol>
              </a:tblGrid>
              <a:tr h="540327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HU" sz="1500" u="none" strike="noStrike">
                          <a:effectLst/>
                        </a:rPr>
                        <a:t> </a:t>
                      </a:r>
                      <a:endParaRPr lang="en-HU" sz="1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GB" sz="1500" u="none" strike="noStrike">
                          <a:effectLst/>
                        </a:rPr>
                        <a:t>március1</a:t>
                      </a:r>
                      <a:endParaRPr lang="en-GB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GB" sz="1500" u="none" strike="noStrike">
                          <a:effectLst/>
                        </a:rPr>
                        <a:t>március2</a:t>
                      </a:r>
                      <a:endParaRPr lang="en-GB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GB" sz="1500" u="none" strike="noStrike">
                          <a:effectLst/>
                        </a:rPr>
                        <a:t>április1</a:t>
                      </a:r>
                      <a:endParaRPr lang="en-GB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GB" sz="1500" u="none" strike="noStrike">
                          <a:solidFill>
                            <a:srgbClr val="C00000"/>
                          </a:solidFill>
                          <a:effectLst/>
                        </a:rPr>
                        <a:t>április2</a:t>
                      </a:r>
                      <a:endParaRPr lang="en-GB" sz="1500" b="0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GB" sz="1500" u="none" strike="noStrike">
                          <a:effectLst/>
                        </a:rPr>
                        <a:t>május1</a:t>
                      </a:r>
                      <a:endParaRPr lang="en-GB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GB" sz="1500" u="none" strike="noStrike">
                          <a:effectLst/>
                        </a:rPr>
                        <a:t>május2</a:t>
                      </a:r>
                      <a:endParaRPr lang="en-GB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GB" sz="1500" u="none" strike="noStrike">
                          <a:effectLst/>
                        </a:rPr>
                        <a:t>június</a:t>
                      </a:r>
                      <a:endParaRPr lang="en-GB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GB" sz="1500" u="none" strike="noStrike">
                          <a:effectLst/>
                        </a:rPr>
                        <a:t>augusztus</a:t>
                      </a:r>
                      <a:endParaRPr lang="en-GB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07510091"/>
                  </a:ext>
                </a:extLst>
              </a:tr>
              <a:tr h="280555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GB" sz="1500" u="none" strike="noStrike">
                          <a:effectLst/>
                        </a:rPr>
                        <a:t>Kezdő</a:t>
                      </a:r>
                      <a:endParaRPr lang="en-GB" sz="1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HU" sz="1500" u="none" strike="noStrike">
                          <a:effectLst/>
                        </a:rPr>
                        <a:t>82,0%</a:t>
                      </a:r>
                      <a:endParaRPr lang="en-HU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HU" sz="1500" u="none" strike="noStrike">
                          <a:effectLst/>
                        </a:rPr>
                        <a:t>89,0%</a:t>
                      </a:r>
                      <a:endParaRPr lang="en-HU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HU" sz="1500" u="none" strike="noStrike">
                          <a:effectLst/>
                        </a:rPr>
                        <a:t>64,0%</a:t>
                      </a:r>
                      <a:endParaRPr lang="en-HU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HU" sz="1500" u="none" strike="noStrike">
                          <a:solidFill>
                            <a:srgbClr val="C00000"/>
                          </a:solidFill>
                          <a:effectLst/>
                        </a:rPr>
                        <a:t>38,0%</a:t>
                      </a:r>
                      <a:endParaRPr lang="en-HU" sz="1500" b="0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HU" sz="1500" u="none" strike="noStrike">
                          <a:effectLst/>
                        </a:rPr>
                        <a:t>84,6%</a:t>
                      </a:r>
                      <a:endParaRPr lang="en-HU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HU" sz="1500" u="none" strike="noStrike">
                          <a:effectLst/>
                        </a:rPr>
                        <a:t>75,0%</a:t>
                      </a:r>
                      <a:endParaRPr lang="en-HU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HU" sz="1500" u="none" strike="noStrike">
                          <a:effectLst/>
                        </a:rPr>
                        <a:t>75,0%</a:t>
                      </a:r>
                      <a:endParaRPr lang="en-HU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HU" sz="1500" u="none" strike="noStrike">
                          <a:effectLst/>
                        </a:rPr>
                        <a:t>61,0%</a:t>
                      </a:r>
                      <a:endParaRPr lang="en-HU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4487740"/>
                  </a:ext>
                </a:extLst>
              </a:tr>
              <a:tr h="280555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hu-HU" sz="1500" u="none" strike="noStrike">
                          <a:effectLst/>
                        </a:rPr>
                        <a:t>Középszintű</a:t>
                      </a:r>
                      <a:endParaRPr lang="hu-HU" sz="1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HU" sz="1500" u="none" strike="noStrike">
                          <a:effectLst/>
                        </a:rPr>
                        <a:t>18,0%</a:t>
                      </a:r>
                      <a:endParaRPr lang="en-HU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HU" sz="1500" u="none" strike="noStrike">
                          <a:effectLst/>
                        </a:rPr>
                        <a:t>11,0%</a:t>
                      </a:r>
                      <a:endParaRPr lang="en-HU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HU" sz="1500" u="none" strike="noStrike">
                          <a:effectLst/>
                        </a:rPr>
                        <a:t>29,0%</a:t>
                      </a:r>
                      <a:endParaRPr lang="en-HU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HU" sz="1500" u="none" strike="noStrike">
                          <a:solidFill>
                            <a:srgbClr val="C00000"/>
                          </a:solidFill>
                          <a:effectLst/>
                        </a:rPr>
                        <a:t>39,0%</a:t>
                      </a:r>
                      <a:endParaRPr lang="en-HU" sz="1500" b="0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HU" sz="1500" u="none" strike="noStrike">
                          <a:effectLst/>
                        </a:rPr>
                        <a:t>7,7%</a:t>
                      </a:r>
                      <a:endParaRPr lang="en-HU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HU" sz="1500" u="none" strike="noStrike">
                          <a:effectLst/>
                        </a:rPr>
                        <a:t>18,8%</a:t>
                      </a:r>
                      <a:endParaRPr lang="en-HU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HU" sz="1500" u="none" strike="noStrike">
                          <a:effectLst/>
                        </a:rPr>
                        <a:t>25,0%</a:t>
                      </a:r>
                      <a:endParaRPr lang="en-HU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HU" sz="1500" u="none" strike="noStrike">
                          <a:effectLst/>
                        </a:rPr>
                        <a:t>33,3%</a:t>
                      </a:r>
                      <a:endParaRPr lang="en-HU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01611770"/>
                  </a:ext>
                </a:extLst>
              </a:tr>
              <a:tr h="280555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GB" sz="1500" u="none" strike="noStrike">
                          <a:effectLst/>
                        </a:rPr>
                        <a:t>Haladó</a:t>
                      </a:r>
                      <a:endParaRPr lang="en-GB" sz="1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HU" sz="1500" u="none" strike="noStrike">
                          <a:effectLst/>
                        </a:rPr>
                        <a:t>0,0%</a:t>
                      </a:r>
                      <a:endParaRPr lang="en-HU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HU" sz="1500" u="none" strike="noStrike">
                          <a:effectLst/>
                        </a:rPr>
                        <a:t>0,0%</a:t>
                      </a:r>
                      <a:endParaRPr lang="en-HU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HU" sz="1500" u="none" strike="noStrike">
                          <a:effectLst/>
                        </a:rPr>
                        <a:t>7,0%</a:t>
                      </a:r>
                      <a:endParaRPr lang="en-HU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HU" sz="1500" u="none" strike="noStrike">
                          <a:solidFill>
                            <a:srgbClr val="C00000"/>
                          </a:solidFill>
                          <a:effectLst/>
                        </a:rPr>
                        <a:t>23,0%</a:t>
                      </a:r>
                      <a:endParaRPr lang="en-HU" sz="1500" b="0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HU" sz="1500" u="none" strike="noStrike">
                          <a:effectLst/>
                        </a:rPr>
                        <a:t>7,7%</a:t>
                      </a:r>
                      <a:endParaRPr lang="en-HU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HU" sz="1500" u="none" strike="noStrike">
                          <a:effectLst/>
                        </a:rPr>
                        <a:t>6.2%</a:t>
                      </a:r>
                      <a:endParaRPr lang="en-HU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HU" sz="1500" u="none" strike="noStrike">
                          <a:effectLst/>
                        </a:rPr>
                        <a:t>0,0%</a:t>
                      </a:r>
                      <a:endParaRPr lang="en-HU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HU" sz="1500" u="none" strike="noStrike">
                          <a:effectLst/>
                        </a:rPr>
                        <a:t>5,6%</a:t>
                      </a:r>
                      <a:endParaRPr lang="en-HU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594250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74588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3E6DE8-5F57-EC71-6EE6-697C84604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D84E38C-0401-947F-AE03-3244FADEFEBE}"/>
              </a:ext>
            </a:extLst>
          </p:cNvPr>
          <p:cNvGraphicFramePr>
            <a:graphicFrameLocks/>
          </p:cNvGraphicFramePr>
          <p:nvPr/>
        </p:nvGraphicFramePr>
        <p:xfrm>
          <a:off x="344658" y="267287"/>
          <a:ext cx="8700867" cy="4533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082C6A6-0144-5783-3717-F2820E7163D1}"/>
              </a:ext>
            </a:extLst>
          </p:cNvPr>
          <p:cNvGraphicFramePr>
            <a:graphicFrameLocks noGrp="1"/>
          </p:cNvGraphicFramePr>
          <p:nvPr/>
        </p:nvGraphicFramePr>
        <p:xfrm>
          <a:off x="344659" y="4969177"/>
          <a:ext cx="8229601" cy="16215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13655">
                  <a:extLst>
                    <a:ext uri="{9D8B030D-6E8A-4147-A177-3AD203B41FA5}">
                      <a16:colId xmlns:a16="http://schemas.microsoft.com/office/drawing/2014/main" val="1464770478"/>
                    </a:ext>
                  </a:extLst>
                </a:gridCol>
                <a:gridCol w="1070122">
                  <a:extLst>
                    <a:ext uri="{9D8B030D-6E8A-4147-A177-3AD203B41FA5}">
                      <a16:colId xmlns:a16="http://schemas.microsoft.com/office/drawing/2014/main" val="3945605082"/>
                    </a:ext>
                  </a:extLst>
                </a:gridCol>
                <a:gridCol w="1340692">
                  <a:extLst>
                    <a:ext uri="{9D8B030D-6E8A-4147-A177-3AD203B41FA5}">
                      <a16:colId xmlns:a16="http://schemas.microsoft.com/office/drawing/2014/main" val="2009304813"/>
                    </a:ext>
                  </a:extLst>
                </a:gridCol>
                <a:gridCol w="793471">
                  <a:extLst>
                    <a:ext uri="{9D8B030D-6E8A-4147-A177-3AD203B41FA5}">
                      <a16:colId xmlns:a16="http://schemas.microsoft.com/office/drawing/2014/main" val="365939961"/>
                    </a:ext>
                  </a:extLst>
                </a:gridCol>
                <a:gridCol w="793471">
                  <a:extLst>
                    <a:ext uri="{9D8B030D-6E8A-4147-A177-3AD203B41FA5}">
                      <a16:colId xmlns:a16="http://schemas.microsoft.com/office/drawing/2014/main" val="1450952822"/>
                    </a:ext>
                  </a:extLst>
                </a:gridCol>
                <a:gridCol w="793471">
                  <a:extLst>
                    <a:ext uri="{9D8B030D-6E8A-4147-A177-3AD203B41FA5}">
                      <a16:colId xmlns:a16="http://schemas.microsoft.com/office/drawing/2014/main" val="516779439"/>
                    </a:ext>
                  </a:extLst>
                </a:gridCol>
                <a:gridCol w="793471">
                  <a:extLst>
                    <a:ext uri="{9D8B030D-6E8A-4147-A177-3AD203B41FA5}">
                      <a16:colId xmlns:a16="http://schemas.microsoft.com/office/drawing/2014/main" val="2896290770"/>
                    </a:ext>
                  </a:extLst>
                </a:gridCol>
                <a:gridCol w="1231248">
                  <a:extLst>
                    <a:ext uri="{9D8B030D-6E8A-4147-A177-3AD203B41FA5}">
                      <a16:colId xmlns:a16="http://schemas.microsoft.com/office/drawing/2014/main" val="565965581"/>
                    </a:ext>
                  </a:extLst>
                </a:gridCol>
              </a:tblGrid>
              <a:tr h="633984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HU" sz="1700" u="none" strike="noStrike">
                          <a:effectLst/>
                        </a:rPr>
                        <a:t> </a:t>
                      </a:r>
                      <a:endParaRPr lang="en-HU" sz="17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GB" sz="1700" u="none" strike="noStrike">
                          <a:effectLst/>
                        </a:rPr>
                        <a:t>március1</a:t>
                      </a:r>
                      <a:endParaRPr lang="en-GB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GB" sz="1700" u="none" strike="noStrike">
                          <a:effectLst/>
                        </a:rPr>
                        <a:t>március2</a:t>
                      </a:r>
                      <a:endParaRPr lang="en-GB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GB" sz="1700" u="none" strike="noStrike">
                          <a:effectLst/>
                        </a:rPr>
                        <a:t>április1</a:t>
                      </a:r>
                      <a:endParaRPr lang="en-GB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GB" sz="1700" u="none" strike="noStrike">
                          <a:effectLst/>
                        </a:rPr>
                        <a:t>május1</a:t>
                      </a:r>
                      <a:endParaRPr lang="en-GB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GB" sz="1700" u="none" strike="noStrike">
                          <a:effectLst/>
                        </a:rPr>
                        <a:t>május2</a:t>
                      </a:r>
                      <a:endParaRPr lang="en-GB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GB" sz="1700" u="none" strike="noStrike">
                          <a:effectLst/>
                        </a:rPr>
                        <a:t>június</a:t>
                      </a:r>
                      <a:endParaRPr lang="en-GB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GB" sz="1700" u="none" strike="noStrike">
                          <a:effectLst/>
                        </a:rPr>
                        <a:t>augusztus</a:t>
                      </a:r>
                      <a:endParaRPr lang="en-GB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55919729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GB" sz="1700" u="none" strike="noStrike">
                          <a:effectLst/>
                        </a:rPr>
                        <a:t>Kezdő</a:t>
                      </a:r>
                      <a:endParaRPr lang="en-GB" sz="17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HU" sz="1700" u="none" strike="noStrike">
                          <a:effectLst/>
                        </a:rPr>
                        <a:t>82,0%</a:t>
                      </a:r>
                      <a:endParaRPr lang="en-HU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HU" sz="1700" u="none" strike="noStrike">
                          <a:effectLst/>
                        </a:rPr>
                        <a:t>89,0%</a:t>
                      </a:r>
                      <a:endParaRPr lang="en-HU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HU" sz="1700" u="none" strike="noStrike">
                          <a:effectLst/>
                        </a:rPr>
                        <a:t>64,0%</a:t>
                      </a:r>
                      <a:endParaRPr lang="en-HU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HU" sz="1700" u="none" strike="noStrike">
                          <a:effectLst/>
                        </a:rPr>
                        <a:t>84,6%</a:t>
                      </a:r>
                      <a:endParaRPr lang="en-HU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HU" sz="1700" u="none" strike="noStrike">
                          <a:effectLst/>
                        </a:rPr>
                        <a:t>75,0%</a:t>
                      </a:r>
                      <a:endParaRPr lang="en-HU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HU" sz="1700" u="none" strike="noStrike">
                          <a:effectLst/>
                        </a:rPr>
                        <a:t>75,0%</a:t>
                      </a:r>
                      <a:endParaRPr lang="en-HU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HU" sz="1700" u="none" strike="noStrike">
                          <a:effectLst/>
                        </a:rPr>
                        <a:t>61,0%</a:t>
                      </a:r>
                      <a:endParaRPr lang="en-HU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50448398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hu-HU" sz="1700" u="none" strike="noStrike">
                          <a:effectLst/>
                        </a:rPr>
                        <a:t>Középszintű</a:t>
                      </a:r>
                      <a:endParaRPr lang="hu-HU" sz="17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HU" sz="1700" u="none" strike="noStrike">
                          <a:effectLst/>
                        </a:rPr>
                        <a:t>18,0%</a:t>
                      </a:r>
                      <a:endParaRPr lang="en-HU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HU" sz="1700" u="none" strike="noStrike">
                          <a:effectLst/>
                        </a:rPr>
                        <a:t>11,0%</a:t>
                      </a:r>
                      <a:endParaRPr lang="en-HU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HU" sz="1700" u="none" strike="noStrike">
                          <a:effectLst/>
                        </a:rPr>
                        <a:t>29,0%</a:t>
                      </a:r>
                      <a:endParaRPr lang="en-HU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HU" sz="1700" u="none" strike="noStrike">
                          <a:effectLst/>
                        </a:rPr>
                        <a:t>7,7%</a:t>
                      </a:r>
                      <a:endParaRPr lang="en-HU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HU" sz="1700" u="none" strike="noStrike">
                          <a:effectLst/>
                        </a:rPr>
                        <a:t>18,8%</a:t>
                      </a:r>
                      <a:endParaRPr lang="en-HU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HU" sz="1700" u="none" strike="noStrike">
                          <a:effectLst/>
                        </a:rPr>
                        <a:t>25,0%</a:t>
                      </a:r>
                      <a:endParaRPr lang="en-HU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HU" sz="1700" u="none" strike="noStrike">
                          <a:effectLst/>
                        </a:rPr>
                        <a:t>33,3%</a:t>
                      </a:r>
                      <a:endParaRPr lang="en-HU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44910016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GB" sz="1700" u="none" strike="noStrike">
                          <a:effectLst/>
                        </a:rPr>
                        <a:t>Haladó</a:t>
                      </a:r>
                      <a:endParaRPr lang="en-GB" sz="17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HU" sz="1700" u="none" strike="noStrike">
                          <a:effectLst/>
                        </a:rPr>
                        <a:t>0,0%</a:t>
                      </a:r>
                      <a:endParaRPr lang="en-HU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HU" sz="1700" u="none" strike="noStrike">
                          <a:effectLst/>
                        </a:rPr>
                        <a:t>0,0%</a:t>
                      </a:r>
                      <a:endParaRPr lang="en-HU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HU" sz="1700" u="none" strike="noStrike">
                          <a:effectLst/>
                        </a:rPr>
                        <a:t>7,0%</a:t>
                      </a:r>
                      <a:endParaRPr lang="en-HU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HU" sz="1700" u="none" strike="noStrike">
                          <a:effectLst/>
                        </a:rPr>
                        <a:t>7,7%</a:t>
                      </a:r>
                      <a:endParaRPr lang="en-HU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HU" sz="1700" u="none" strike="noStrike">
                          <a:effectLst/>
                        </a:rPr>
                        <a:t>6.2%</a:t>
                      </a:r>
                      <a:endParaRPr lang="en-HU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HU" sz="1700" u="none" strike="noStrike">
                          <a:effectLst/>
                        </a:rPr>
                        <a:t>0,0%</a:t>
                      </a:r>
                      <a:endParaRPr lang="en-HU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HU" sz="1700" u="none" strike="noStrike">
                          <a:effectLst/>
                        </a:rPr>
                        <a:t>5,6%</a:t>
                      </a:r>
                      <a:endParaRPr lang="en-HU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025019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0669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F9306-F590-6ED9-64C4-74BED524D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793" y="0"/>
            <a:ext cx="8229600" cy="624772"/>
          </a:xfrm>
        </p:spPr>
        <p:txBody>
          <a:bodyPr>
            <a:normAutofit fontScale="90000"/>
          </a:bodyPr>
          <a:lstStyle/>
          <a:p>
            <a:r>
              <a:rPr lang="en-HU" dirty="0"/>
              <a:t>Előzetes mérés</a:t>
            </a:r>
          </a:p>
        </p:txBody>
      </p:sp>
      <p:pic>
        <p:nvPicPr>
          <p:cNvPr id="2050" name="Picture 2" descr="Űrlapok-válaszdiagram. Kérdés címe: 3. Mennyire érzi magát jártasnak az MI technológiák használatában?. Válaszok száma: 18 válasz.">
            <a:extLst>
              <a:ext uri="{FF2B5EF4-FFF2-40B4-BE49-F238E27FC236}">
                <a16:creationId xmlns:a16="http://schemas.microsoft.com/office/drawing/2014/main" id="{BAF778A9-3EB6-9F1F-4BCC-046E751F7F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49" t="27312" r="3724" b="40446"/>
          <a:stretch>
            <a:fillRect/>
          </a:stretch>
        </p:blipFill>
        <p:spPr bwMode="auto">
          <a:xfrm>
            <a:off x="4571999" y="621125"/>
            <a:ext cx="4416653" cy="1959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2F5DE0-BE55-F77F-F7C6-ADD373E10617}"/>
              </a:ext>
            </a:extLst>
          </p:cNvPr>
          <p:cNvSpPr txBox="1"/>
          <p:nvPr/>
        </p:nvSpPr>
        <p:spPr>
          <a:xfrm>
            <a:off x="176133" y="448243"/>
            <a:ext cx="332781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/>
              <a:t>Mennyire érzi jártasnak magát a mesterséges intelligencia alkalmazásában?</a:t>
            </a:r>
          </a:p>
        </p:txBody>
      </p:sp>
      <p:pic>
        <p:nvPicPr>
          <p:cNvPr id="5" name="Picture 4" descr="A pie chart with numbers and a few percentages&#10;&#10;AI-generated content may be incorrect.">
            <a:extLst>
              <a:ext uri="{FF2B5EF4-FFF2-40B4-BE49-F238E27FC236}">
                <a16:creationId xmlns:a16="http://schemas.microsoft.com/office/drawing/2014/main" id="{CE7B65BE-01C8-39B5-E583-3353BECA4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4517" y="2580200"/>
            <a:ext cx="3733350" cy="3986459"/>
          </a:xfrm>
          <a:prstGeom prst="rect">
            <a:avLst/>
          </a:prstGeom>
        </p:spPr>
      </p:pic>
      <p:pic>
        <p:nvPicPr>
          <p:cNvPr id="7" name="Picture 6" descr="A blue circle with a red triangle and white text&#10;&#10;AI-generated content may be incorrect.">
            <a:extLst>
              <a:ext uri="{FF2B5EF4-FFF2-40B4-BE49-F238E27FC236}">
                <a16:creationId xmlns:a16="http://schemas.microsoft.com/office/drawing/2014/main" id="{B0B509F0-44F6-9B74-DB2E-C947B9F4460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482"/>
          <a:stretch>
            <a:fillRect/>
          </a:stretch>
        </p:blipFill>
        <p:spPr>
          <a:xfrm>
            <a:off x="314793" y="2580200"/>
            <a:ext cx="4111053" cy="39962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15CD22-76BF-DAE2-EB45-26254B5F2211}"/>
              </a:ext>
            </a:extLst>
          </p:cNvPr>
          <p:cNvSpPr txBox="1"/>
          <p:nvPr/>
        </p:nvSpPr>
        <p:spPr>
          <a:xfrm>
            <a:off x="2928513" y="4451069"/>
            <a:ext cx="149733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dirty="0"/>
              <a:t>2025. március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DAB033-1DEF-E27A-239A-16D6E6F9F156}"/>
              </a:ext>
            </a:extLst>
          </p:cNvPr>
          <p:cNvSpPr txBox="1"/>
          <p:nvPr/>
        </p:nvSpPr>
        <p:spPr>
          <a:xfrm>
            <a:off x="7017081" y="4963232"/>
            <a:ext cx="181212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/>
              <a:t>2025. augusztus</a:t>
            </a:r>
          </a:p>
        </p:txBody>
      </p:sp>
    </p:spTree>
    <p:extLst>
      <p:ext uri="{BB962C8B-B14F-4D97-AF65-F5344CB8AC3E}">
        <p14:creationId xmlns:p14="http://schemas.microsoft.com/office/powerpoint/2010/main" val="30722588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6718"/>
            <a:ext cx="7963283" cy="714807"/>
          </a:xfrm>
        </p:spPr>
        <p:txBody>
          <a:bodyPr anchor="b">
            <a:normAutofit fontScale="90000"/>
          </a:bodyPr>
          <a:lstStyle/>
          <a:p>
            <a:r>
              <a:rPr lang="en-GB" dirty="0" err="1"/>
              <a:t>Képzési</a:t>
            </a:r>
            <a:r>
              <a:rPr lang="en-GB" dirty="0"/>
              <a:t> </a:t>
            </a:r>
            <a:r>
              <a:rPr lang="en-GB" dirty="0" err="1"/>
              <a:t>időtartam</a:t>
            </a:r>
            <a:r>
              <a:rPr lang="en-GB" dirty="0"/>
              <a:t>, forma – 5-6 </a:t>
            </a:r>
            <a:r>
              <a:rPr lang="en-GB" dirty="0" err="1"/>
              <a:t>hét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6457" y="640396"/>
            <a:ext cx="5816180" cy="2294137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GB" sz="2400" dirty="0" err="1"/>
              <a:t>Jelenléti</a:t>
            </a:r>
            <a:r>
              <a:rPr lang="en-GB" sz="2400" dirty="0"/>
              <a:t> </a:t>
            </a:r>
            <a:r>
              <a:rPr lang="en-GB" sz="2400" dirty="0" err="1"/>
              <a:t>oktatás</a:t>
            </a:r>
            <a:r>
              <a:rPr lang="en-GB" sz="2400" dirty="0"/>
              <a:t>	 				16 </a:t>
            </a:r>
            <a:r>
              <a:rPr lang="en-GB" sz="2400" dirty="0" err="1"/>
              <a:t>óra</a:t>
            </a:r>
            <a:r>
              <a:rPr lang="en-GB" sz="2400" dirty="0"/>
              <a:t> </a:t>
            </a:r>
          </a:p>
          <a:p>
            <a:pPr marL="0" indent="0">
              <a:buNone/>
            </a:pPr>
            <a:r>
              <a:rPr lang="en-GB" sz="2400" dirty="0"/>
              <a:t>Online </a:t>
            </a:r>
            <a:r>
              <a:rPr lang="en-GB" sz="2400" dirty="0" err="1"/>
              <a:t>konzultáció</a:t>
            </a:r>
            <a:r>
              <a:rPr lang="en-GB" sz="2400" dirty="0"/>
              <a:t>	  		 	 	  3 </a:t>
            </a:r>
            <a:r>
              <a:rPr lang="en-GB" sz="2400" dirty="0" err="1"/>
              <a:t>óra</a:t>
            </a:r>
            <a:r>
              <a:rPr lang="en-GB" sz="2400" dirty="0"/>
              <a:t> </a:t>
            </a:r>
          </a:p>
          <a:p>
            <a:pPr marL="0" indent="0">
              <a:buNone/>
            </a:pPr>
            <a:r>
              <a:rPr lang="en-GB" sz="2400" dirty="0" err="1"/>
              <a:t>Önálló</a:t>
            </a:r>
            <a:r>
              <a:rPr lang="en-GB" sz="2400" dirty="0"/>
              <a:t> </a:t>
            </a:r>
            <a:r>
              <a:rPr lang="en-GB" sz="2400" dirty="0" err="1"/>
              <a:t>tanulás</a:t>
            </a:r>
            <a:r>
              <a:rPr lang="en-GB" sz="2400" dirty="0"/>
              <a:t>, </a:t>
            </a:r>
            <a:r>
              <a:rPr lang="en-GB" sz="2400" dirty="0" err="1"/>
              <a:t>feladatmegoldás</a:t>
            </a:r>
            <a:r>
              <a:rPr lang="en-GB" sz="2400" dirty="0"/>
              <a:t>	11 </a:t>
            </a:r>
            <a:r>
              <a:rPr lang="en-GB" sz="2400" dirty="0" err="1"/>
              <a:t>óra</a:t>
            </a:r>
            <a:endParaRPr lang="en-GB" sz="2400" dirty="0"/>
          </a:p>
          <a:p>
            <a:pPr marL="0" indent="0">
              <a:buNone/>
            </a:pPr>
            <a:r>
              <a:rPr lang="en-GB" sz="2400" dirty="0"/>
              <a:t>--------------------------------------------------------</a:t>
            </a:r>
          </a:p>
          <a:p>
            <a:pPr marL="0" indent="0">
              <a:buNone/>
            </a:pPr>
            <a:r>
              <a:rPr lang="en-GB" sz="2400" dirty="0"/>
              <a:t>									30 </a:t>
            </a:r>
            <a:r>
              <a:rPr lang="en-GB" sz="2400" dirty="0" err="1"/>
              <a:t>óra</a:t>
            </a:r>
            <a:endParaRPr lang="en-GB" sz="24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4DA9288-ACB7-A8EC-7C12-40197C2C0E66}"/>
              </a:ext>
            </a:extLst>
          </p:cNvPr>
          <p:cNvGrpSpPr/>
          <p:nvPr/>
        </p:nvGrpSpPr>
        <p:grpSpPr>
          <a:xfrm>
            <a:off x="5475729" y="652022"/>
            <a:ext cx="3175167" cy="2396739"/>
            <a:chOff x="5074508" y="1433384"/>
            <a:chExt cx="3048000" cy="2286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E9AD2FD-C21D-9854-819A-1E811EE00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74508" y="1433384"/>
              <a:ext cx="3048000" cy="2286000"/>
            </a:xfrm>
            <a:prstGeom prst="rect">
              <a:avLst/>
            </a:prstGeom>
          </p:spPr>
        </p:pic>
        <p:sp>
          <p:nvSpPr>
            <p:cNvPr id="7" name="Cloud 6">
              <a:extLst>
                <a:ext uri="{FF2B5EF4-FFF2-40B4-BE49-F238E27FC236}">
                  <a16:creationId xmlns:a16="http://schemas.microsoft.com/office/drawing/2014/main" id="{7FFBB976-F201-0FBA-1FF8-85CA4C1A12C0}"/>
                </a:ext>
              </a:extLst>
            </p:cNvPr>
            <p:cNvSpPr/>
            <p:nvPr/>
          </p:nvSpPr>
          <p:spPr>
            <a:xfrm rot="20528204">
              <a:off x="5319387" y="1953168"/>
              <a:ext cx="1664809" cy="1494054"/>
            </a:xfrm>
            <a:custGeom>
              <a:avLst/>
              <a:gdLst>
                <a:gd name="connsiteX0" fmla="*/ 150295 w 1664809"/>
                <a:gd name="connsiteY0" fmla="*/ 496980 h 1494054"/>
                <a:gd name="connsiteX1" fmla="*/ 216694 w 1664809"/>
                <a:gd name="connsiteY1" fmla="*/ 238875 h 1494054"/>
                <a:gd name="connsiteX2" fmla="*/ 539714 w 1664809"/>
                <a:gd name="connsiteY2" fmla="*/ 179909 h 1494054"/>
                <a:gd name="connsiteX3" fmla="*/ 865392 w 1664809"/>
                <a:gd name="connsiteY3" fmla="*/ 118694 h 1494054"/>
                <a:gd name="connsiteX4" fmla="*/ 992295 w 1664809"/>
                <a:gd name="connsiteY4" fmla="*/ 6916 h 1494054"/>
                <a:gd name="connsiteX5" fmla="*/ 1149681 w 1664809"/>
                <a:gd name="connsiteY5" fmla="*/ 85804 h 1494054"/>
                <a:gd name="connsiteX6" fmla="*/ 1366646 w 1664809"/>
                <a:gd name="connsiteY6" fmla="*/ 23863 h 1494054"/>
                <a:gd name="connsiteX7" fmla="*/ 1476670 w 1664809"/>
                <a:gd name="connsiteY7" fmla="*/ 192843 h 1494054"/>
                <a:gd name="connsiteX8" fmla="*/ 1617870 w 1664809"/>
                <a:gd name="connsiteY8" fmla="*/ 356843 h 1494054"/>
                <a:gd name="connsiteX9" fmla="*/ 1611550 w 1664809"/>
                <a:gd name="connsiteY9" fmla="*/ 534677 h 1494054"/>
                <a:gd name="connsiteX10" fmla="*/ 1657718 w 1664809"/>
                <a:gd name="connsiteY10" fmla="*/ 806581 h 1494054"/>
                <a:gd name="connsiteX11" fmla="*/ 1441447 w 1664809"/>
                <a:gd name="connsiteY11" fmla="*/ 1044592 h 1494054"/>
                <a:gd name="connsiteX12" fmla="*/ 1364025 w 1664809"/>
                <a:gd name="connsiteY12" fmla="*/ 1248538 h 1494054"/>
                <a:gd name="connsiteX13" fmla="*/ 1100431 w 1664809"/>
                <a:gd name="connsiteY13" fmla="*/ 1273231 h 1494054"/>
                <a:gd name="connsiteX14" fmla="*/ 912060 w 1664809"/>
                <a:gd name="connsiteY14" fmla="*/ 1490803 h 1494054"/>
                <a:gd name="connsiteX15" fmla="*/ 635093 w 1664809"/>
                <a:gd name="connsiteY15" fmla="*/ 1357998 h 1494054"/>
                <a:gd name="connsiteX16" fmla="*/ 223670 w 1664809"/>
                <a:gd name="connsiteY16" fmla="*/ 1226784 h 1494054"/>
                <a:gd name="connsiteX17" fmla="*/ 42776 w 1664809"/>
                <a:gd name="connsiteY17" fmla="*/ 1080768 h 1494054"/>
                <a:gd name="connsiteX18" fmla="*/ 81429 w 1664809"/>
                <a:gd name="connsiteY18" fmla="*/ 883670 h 1494054"/>
                <a:gd name="connsiteX19" fmla="*/ -193 w 1664809"/>
                <a:gd name="connsiteY19" fmla="*/ 681454 h 1494054"/>
                <a:gd name="connsiteX20" fmla="*/ 148869 w 1664809"/>
                <a:gd name="connsiteY20" fmla="*/ 501718 h 1494054"/>
                <a:gd name="connsiteX21" fmla="*/ 150295 w 1664809"/>
                <a:gd name="connsiteY21" fmla="*/ 496980 h 1494054"/>
                <a:gd name="connsiteX0" fmla="*/ 180855 w 1664809"/>
                <a:gd name="connsiteY0" fmla="*/ 905320 h 1494054"/>
                <a:gd name="connsiteX1" fmla="*/ 83240 w 1664809"/>
                <a:gd name="connsiteY1" fmla="*/ 877756 h 1494054"/>
                <a:gd name="connsiteX2" fmla="*/ 266986 w 1664809"/>
                <a:gd name="connsiteY2" fmla="*/ 1206967 h 1494054"/>
                <a:gd name="connsiteX3" fmla="*/ 224286 w 1664809"/>
                <a:gd name="connsiteY3" fmla="*/ 1220144 h 1494054"/>
                <a:gd name="connsiteX4" fmla="*/ 635016 w 1664809"/>
                <a:gd name="connsiteY4" fmla="*/ 1351911 h 1494054"/>
                <a:gd name="connsiteX5" fmla="*/ 609273 w 1664809"/>
                <a:gd name="connsiteY5" fmla="*/ 1291734 h 1494054"/>
                <a:gd name="connsiteX6" fmla="*/ 1110913 w 1664809"/>
                <a:gd name="connsiteY6" fmla="*/ 1201848 h 1494054"/>
                <a:gd name="connsiteX7" fmla="*/ 1100623 w 1664809"/>
                <a:gd name="connsiteY7" fmla="*/ 1267870 h 1494054"/>
                <a:gd name="connsiteX8" fmla="*/ 1315237 w 1664809"/>
                <a:gd name="connsiteY8" fmla="*/ 793854 h 1494054"/>
                <a:gd name="connsiteX9" fmla="*/ 1440522 w 1664809"/>
                <a:gd name="connsiteY9" fmla="*/ 1040650 h 1494054"/>
                <a:gd name="connsiteX10" fmla="*/ 1610779 w 1664809"/>
                <a:gd name="connsiteY10" fmla="*/ 531011 h 1494054"/>
                <a:gd name="connsiteX11" fmla="*/ 1554977 w 1664809"/>
                <a:gd name="connsiteY11" fmla="*/ 623560 h 1494054"/>
                <a:gd name="connsiteX12" fmla="*/ 1476901 w 1664809"/>
                <a:gd name="connsiteY12" fmla="*/ 187655 h 1494054"/>
                <a:gd name="connsiteX13" fmla="*/ 1479830 w 1664809"/>
                <a:gd name="connsiteY13" fmla="*/ 231370 h 1494054"/>
                <a:gd name="connsiteX14" fmla="*/ 1120586 w 1664809"/>
                <a:gd name="connsiteY14" fmla="*/ 136678 h 1494054"/>
                <a:gd name="connsiteX15" fmla="*/ 1149180 w 1664809"/>
                <a:gd name="connsiteY15" fmla="*/ 80927 h 1494054"/>
                <a:gd name="connsiteX16" fmla="*/ 853253 w 1664809"/>
                <a:gd name="connsiteY16" fmla="*/ 163239 h 1494054"/>
                <a:gd name="connsiteX17" fmla="*/ 867088 w 1664809"/>
                <a:gd name="connsiteY17" fmla="*/ 115166 h 1494054"/>
                <a:gd name="connsiteX18" fmla="*/ 539521 w 1664809"/>
                <a:gd name="connsiteY18" fmla="*/ 179563 h 1494054"/>
                <a:gd name="connsiteX19" fmla="*/ 589619 w 1664809"/>
                <a:gd name="connsiteY19" fmla="*/ 226183 h 1494054"/>
                <a:gd name="connsiteX20" fmla="*/ 159043 w 1664809"/>
                <a:gd name="connsiteY20" fmla="*/ 546055 h 1494054"/>
                <a:gd name="connsiteX21" fmla="*/ 150295 w 1664809"/>
                <a:gd name="connsiteY21" fmla="*/ 496980 h 149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664809" h="1494054" fill="none" extrusionOk="0">
                  <a:moveTo>
                    <a:pt x="150295" y="496980"/>
                  </a:moveTo>
                  <a:cubicBezTo>
                    <a:pt x="129542" y="423847"/>
                    <a:pt x="156297" y="298034"/>
                    <a:pt x="216694" y="238875"/>
                  </a:cubicBezTo>
                  <a:cubicBezTo>
                    <a:pt x="315431" y="133814"/>
                    <a:pt x="433234" y="86718"/>
                    <a:pt x="539714" y="179909"/>
                  </a:cubicBezTo>
                  <a:cubicBezTo>
                    <a:pt x="616267" y="39048"/>
                    <a:pt x="752089" y="4126"/>
                    <a:pt x="865392" y="118694"/>
                  </a:cubicBezTo>
                  <a:cubicBezTo>
                    <a:pt x="888055" y="64563"/>
                    <a:pt x="935432" y="9772"/>
                    <a:pt x="992295" y="6916"/>
                  </a:cubicBezTo>
                  <a:cubicBezTo>
                    <a:pt x="1065017" y="-12879"/>
                    <a:pt x="1119412" y="15085"/>
                    <a:pt x="1149681" y="85804"/>
                  </a:cubicBezTo>
                  <a:cubicBezTo>
                    <a:pt x="1187399" y="3276"/>
                    <a:pt x="1294580" y="-19394"/>
                    <a:pt x="1366646" y="23863"/>
                  </a:cubicBezTo>
                  <a:cubicBezTo>
                    <a:pt x="1421627" y="55635"/>
                    <a:pt x="1468764" y="126238"/>
                    <a:pt x="1476670" y="192843"/>
                  </a:cubicBezTo>
                  <a:cubicBezTo>
                    <a:pt x="1556134" y="212492"/>
                    <a:pt x="1590289" y="299058"/>
                    <a:pt x="1617870" y="356843"/>
                  </a:cubicBezTo>
                  <a:cubicBezTo>
                    <a:pt x="1644280" y="418160"/>
                    <a:pt x="1627655" y="466392"/>
                    <a:pt x="1611550" y="534677"/>
                  </a:cubicBezTo>
                  <a:cubicBezTo>
                    <a:pt x="1674245" y="612387"/>
                    <a:pt x="1690611" y="726054"/>
                    <a:pt x="1657718" y="806581"/>
                  </a:cubicBezTo>
                  <a:cubicBezTo>
                    <a:pt x="1642094" y="941955"/>
                    <a:pt x="1552922" y="1042148"/>
                    <a:pt x="1441447" y="1044592"/>
                  </a:cubicBezTo>
                  <a:cubicBezTo>
                    <a:pt x="1442779" y="1124809"/>
                    <a:pt x="1407688" y="1190653"/>
                    <a:pt x="1364025" y="1248538"/>
                  </a:cubicBezTo>
                  <a:cubicBezTo>
                    <a:pt x="1270435" y="1345812"/>
                    <a:pt x="1199941" y="1340060"/>
                    <a:pt x="1100431" y="1273231"/>
                  </a:cubicBezTo>
                  <a:cubicBezTo>
                    <a:pt x="1085668" y="1368747"/>
                    <a:pt x="995090" y="1452200"/>
                    <a:pt x="912060" y="1490803"/>
                  </a:cubicBezTo>
                  <a:cubicBezTo>
                    <a:pt x="774979" y="1536385"/>
                    <a:pt x="696221" y="1477698"/>
                    <a:pt x="635093" y="1357998"/>
                  </a:cubicBezTo>
                  <a:cubicBezTo>
                    <a:pt x="454651" y="1420316"/>
                    <a:pt x="332974" y="1375564"/>
                    <a:pt x="223670" y="1226784"/>
                  </a:cubicBezTo>
                  <a:cubicBezTo>
                    <a:pt x="152945" y="1251647"/>
                    <a:pt x="93581" y="1181484"/>
                    <a:pt x="42776" y="1080768"/>
                  </a:cubicBezTo>
                  <a:cubicBezTo>
                    <a:pt x="20349" y="1013484"/>
                    <a:pt x="40500" y="924439"/>
                    <a:pt x="81429" y="883670"/>
                  </a:cubicBezTo>
                  <a:cubicBezTo>
                    <a:pt x="24422" y="836531"/>
                    <a:pt x="-4725" y="752531"/>
                    <a:pt x="-193" y="681454"/>
                  </a:cubicBezTo>
                  <a:cubicBezTo>
                    <a:pt x="-5235" y="587302"/>
                    <a:pt x="73698" y="507497"/>
                    <a:pt x="148869" y="501718"/>
                  </a:cubicBezTo>
                  <a:cubicBezTo>
                    <a:pt x="149534" y="499967"/>
                    <a:pt x="150226" y="498540"/>
                    <a:pt x="150295" y="496980"/>
                  </a:cubicBezTo>
                  <a:close/>
                </a:path>
                <a:path w="1664809" h="1494054" fill="none" extrusionOk="0">
                  <a:moveTo>
                    <a:pt x="180855" y="905320"/>
                  </a:moveTo>
                  <a:cubicBezTo>
                    <a:pt x="149956" y="902507"/>
                    <a:pt x="117978" y="893489"/>
                    <a:pt x="83240" y="877756"/>
                  </a:cubicBezTo>
                  <a:moveTo>
                    <a:pt x="266986" y="1206967"/>
                  </a:moveTo>
                  <a:cubicBezTo>
                    <a:pt x="256498" y="1211443"/>
                    <a:pt x="239898" y="1217251"/>
                    <a:pt x="224286" y="1220144"/>
                  </a:cubicBezTo>
                  <a:moveTo>
                    <a:pt x="635016" y="1351911"/>
                  </a:moveTo>
                  <a:cubicBezTo>
                    <a:pt x="625168" y="1335519"/>
                    <a:pt x="617971" y="1311108"/>
                    <a:pt x="609273" y="1291734"/>
                  </a:cubicBezTo>
                  <a:moveTo>
                    <a:pt x="1110913" y="1201848"/>
                  </a:moveTo>
                  <a:cubicBezTo>
                    <a:pt x="1113948" y="1224504"/>
                    <a:pt x="1105796" y="1244558"/>
                    <a:pt x="1100623" y="1267870"/>
                  </a:cubicBezTo>
                  <a:moveTo>
                    <a:pt x="1315237" y="793854"/>
                  </a:moveTo>
                  <a:cubicBezTo>
                    <a:pt x="1384515" y="840655"/>
                    <a:pt x="1448782" y="945011"/>
                    <a:pt x="1440522" y="1040650"/>
                  </a:cubicBezTo>
                  <a:moveTo>
                    <a:pt x="1610779" y="531011"/>
                  </a:moveTo>
                  <a:cubicBezTo>
                    <a:pt x="1595078" y="574444"/>
                    <a:pt x="1579970" y="598104"/>
                    <a:pt x="1554977" y="623560"/>
                  </a:cubicBezTo>
                  <a:moveTo>
                    <a:pt x="1476901" y="187655"/>
                  </a:moveTo>
                  <a:cubicBezTo>
                    <a:pt x="1480554" y="198396"/>
                    <a:pt x="1482707" y="217891"/>
                    <a:pt x="1479830" y="231370"/>
                  </a:cubicBezTo>
                  <a:moveTo>
                    <a:pt x="1120586" y="136678"/>
                  </a:moveTo>
                  <a:cubicBezTo>
                    <a:pt x="1128788" y="115072"/>
                    <a:pt x="1139468" y="97068"/>
                    <a:pt x="1149180" y="80927"/>
                  </a:cubicBezTo>
                  <a:moveTo>
                    <a:pt x="853253" y="163239"/>
                  </a:moveTo>
                  <a:cubicBezTo>
                    <a:pt x="857859" y="146862"/>
                    <a:pt x="861190" y="134344"/>
                    <a:pt x="867088" y="115166"/>
                  </a:cubicBezTo>
                  <a:moveTo>
                    <a:pt x="539521" y="179563"/>
                  </a:moveTo>
                  <a:cubicBezTo>
                    <a:pt x="555918" y="191893"/>
                    <a:pt x="577230" y="208054"/>
                    <a:pt x="589619" y="226183"/>
                  </a:cubicBezTo>
                  <a:moveTo>
                    <a:pt x="159043" y="546055"/>
                  </a:moveTo>
                  <a:cubicBezTo>
                    <a:pt x="155041" y="528658"/>
                    <a:pt x="155675" y="511054"/>
                    <a:pt x="150295" y="496980"/>
                  </a:cubicBezTo>
                </a:path>
                <a:path w="1664809" h="1494054" stroke="0" extrusionOk="0">
                  <a:moveTo>
                    <a:pt x="150295" y="496980"/>
                  </a:moveTo>
                  <a:cubicBezTo>
                    <a:pt x="135404" y="400409"/>
                    <a:pt x="149752" y="313954"/>
                    <a:pt x="216694" y="238875"/>
                  </a:cubicBezTo>
                  <a:cubicBezTo>
                    <a:pt x="310807" y="131216"/>
                    <a:pt x="421620" y="104737"/>
                    <a:pt x="539714" y="179909"/>
                  </a:cubicBezTo>
                  <a:cubicBezTo>
                    <a:pt x="585630" y="49558"/>
                    <a:pt x="765262" y="12741"/>
                    <a:pt x="865392" y="118694"/>
                  </a:cubicBezTo>
                  <a:cubicBezTo>
                    <a:pt x="878884" y="52072"/>
                    <a:pt x="942043" y="18547"/>
                    <a:pt x="992295" y="6916"/>
                  </a:cubicBezTo>
                  <a:cubicBezTo>
                    <a:pt x="1054882" y="-3253"/>
                    <a:pt x="1115508" y="20978"/>
                    <a:pt x="1149681" y="85804"/>
                  </a:cubicBezTo>
                  <a:cubicBezTo>
                    <a:pt x="1199257" y="8670"/>
                    <a:pt x="1284356" y="-9619"/>
                    <a:pt x="1366646" y="23863"/>
                  </a:cubicBezTo>
                  <a:cubicBezTo>
                    <a:pt x="1422463" y="37027"/>
                    <a:pt x="1453857" y="133866"/>
                    <a:pt x="1476670" y="192843"/>
                  </a:cubicBezTo>
                  <a:cubicBezTo>
                    <a:pt x="1562109" y="225597"/>
                    <a:pt x="1600828" y="277698"/>
                    <a:pt x="1617870" y="356843"/>
                  </a:cubicBezTo>
                  <a:cubicBezTo>
                    <a:pt x="1628154" y="414210"/>
                    <a:pt x="1642654" y="487608"/>
                    <a:pt x="1611550" y="534677"/>
                  </a:cubicBezTo>
                  <a:cubicBezTo>
                    <a:pt x="1674684" y="633582"/>
                    <a:pt x="1677682" y="717710"/>
                    <a:pt x="1657718" y="806581"/>
                  </a:cubicBezTo>
                  <a:cubicBezTo>
                    <a:pt x="1646053" y="953996"/>
                    <a:pt x="1559512" y="1042296"/>
                    <a:pt x="1441447" y="1044592"/>
                  </a:cubicBezTo>
                  <a:cubicBezTo>
                    <a:pt x="1444968" y="1119474"/>
                    <a:pt x="1415641" y="1183507"/>
                    <a:pt x="1364025" y="1248538"/>
                  </a:cubicBezTo>
                  <a:cubicBezTo>
                    <a:pt x="1262067" y="1330917"/>
                    <a:pt x="1179227" y="1333539"/>
                    <a:pt x="1100431" y="1273231"/>
                  </a:cubicBezTo>
                  <a:cubicBezTo>
                    <a:pt x="1065726" y="1381022"/>
                    <a:pt x="991703" y="1443569"/>
                    <a:pt x="912060" y="1490803"/>
                  </a:cubicBezTo>
                  <a:cubicBezTo>
                    <a:pt x="808152" y="1494951"/>
                    <a:pt x="673694" y="1481723"/>
                    <a:pt x="635093" y="1357998"/>
                  </a:cubicBezTo>
                  <a:cubicBezTo>
                    <a:pt x="481685" y="1482068"/>
                    <a:pt x="320566" y="1414475"/>
                    <a:pt x="223670" y="1226784"/>
                  </a:cubicBezTo>
                  <a:cubicBezTo>
                    <a:pt x="141968" y="1243992"/>
                    <a:pt x="80068" y="1168186"/>
                    <a:pt x="42776" y="1080768"/>
                  </a:cubicBezTo>
                  <a:cubicBezTo>
                    <a:pt x="18417" y="1023658"/>
                    <a:pt x="28252" y="937118"/>
                    <a:pt x="81429" y="883670"/>
                  </a:cubicBezTo>
                  <a:cubicBezTo>
                    <a:pt x="30498" y="855426"/>
                    <a:pt x="-25773" y="772094"/>
                    <a:pt x="-193" y="681454"/>
                  </a:cubicBezTo>
                  <a:cubicBezTo>
                    <a:pt x="10620" y="578112"/>
                    <a:pt x="59429" y="510879"/>
                    <a:pt x="148869" y="501718"/>
                  </a:cubicBezTo>
                  <a:cubicBezTo>
                    <a:pt x="149685" y="500432"/>
                    <a:pt x="149740" y="498849"/>
                    <a:pt x="150295" y="496980"/>
                  </a:cubicBezTo>
                  <a:close/>
                </a:path>
                <a:path w="1664809" h="1494054" fill="none" stroke="0" extrusionOk="0">
                  <a:moveTo>
                    <a:pt x="180855" y="905320"/>
                  </a:moveTo>
                  <a:cubicBezTo>
                    <a:pt x="148154" y="903285"/>
                    <a:pt x="113683" y="895343"/>
                    <a:pt x="83240" y="877756"/>
                  </a:cubicBezTo>
                  <a:moveTo>
                    <a:pt x="266986" y="1206967"/>
                  </a:moveTo>
                  <a:cubicBezTo>
                    <a:pt x="252864" y="1215834"/>
                    <a:pt x="237225" y="1216242"/>
                    <a:pt x="224286" y="1220144"/>
                  </a:cubicBezTo>
                  <a:moveTo>
                    <a:pt x="635016" y="1351911"/>
                  </a:moveTo>
                  <a:cubicBezTo>
                    <a:pt x="626049" y="1334092"/>
                    <a:pt x="612838" y="1313775"/>
                    <a:pt x="609273" y="1291734"/>
                  </a:cubicBezTo>
                  <a:moveTo>
                    <a:pt x="1110913" y="1201848"/>
                  </a:moveTo>
                  <a:cubicBezTo>
                    <a:pt x="1103471" y="1226308"/>
                    <a:pt x="1105928" y="1245719"/>
                    <a:pt x="1100623" y="1267870"/>
                  </a:cubicBezTo>
                  <a:moveTo>
                    <a:pt x="1315237" y="793854"/>
                  </a:moveTo>
                  <a:cubicBezTo>
                    <a:pt x="1378728" y="844878"/>
                    <a:pt x="1439623" y="959884"/>
                    <a:pt x="1440522" y="1040650"/>
                  </a:cubicBezTo>
                  <a:moveTo>
                    <a:pt x="1610779" y="531011"/>
                  </a:moveTo>
                  <a:cubicBezTo>
                    <a:pt x="1593930" y="562911"/>
                    <a:pt x="1580239" y="598478"/>
                    <a:pt x="1554977" y="623560"/>
                  </a:cubicBezTo>
                  <a:moveTo>
                    <a:pt x="1476901" y="187655"/>
                  </a:moveTo>
                  <a:cubicBezTo>
                    <a:pt x="1477932" y="201973"/>
                    <a:pt x="1478863" y="217213"/>
                    <a:pt x="1479830" y="231370"/>
                  </a:cubicBezTo>
                  <a:moveTo>
                    <a:pt x="1120586" y="136678"/>
                  </a:moveTo>
                  <a:cubicBezTo>
                    <a:pt x="1125785" y="114087"/>
                    <a:pt x="1137662" y="95238"/>
                    <a:pt x="1149180" y="80927"/>
                  </a:cubicBezTo>
                  <a:moveTo>
                    <a:pt x="853253" y="163239"/>
                  </a:moveTo>
                  <a:cubicBezTo>
                    <a:pt x="855975" y="146925"/>
                    <a:pt x="859920" y="132823"/>
                    <a:pt x="867088" y="115166"/>
                  </a:cubicBezTo>
                  <a:moveTo>
                    <a:pt x="539521" y="179563"/>
                  </a:moveTo>
                  <a:cubicBezTo>
                    <a:pt x="552906" y="193721"/>
                    <a:pt x="574742" y="208862"/>
                    <a:pt x="589619" y="226183"/>
                  </a:cubicBezTo>
                  <a:moveTo>
                    <a:pt x="159043" y="546055"/>
                  </a:moveTo>
                  <a:cubicBezTo>
                    <a:pt x="150271" y="529175"/>
                    <a:pt x="151994" y="509705"/>
                    <a:pt x="150295" y="496980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cloud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outerShdw blurRad="40000" dist="23000" dir="5400000" rotWithShape="0">
                <a:schemeClr val="bg2">
                  <a:alpha val="6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06908">
                <a:spcAft>
                  <a:spcPts val="600"/>
                </a:spcAft>
              </a:pPr>
              <a:r>
                <a:rPr lang="en-HU" sz="2136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16 óra</a:t>
              </a:r>
              <a:endParaRPr lang="en-HU" sz="2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AutoShape 4">
            <a:extLst>
              <a:ext uri="{FF2B5EF4-FFF2-40B4-BE49-F238E27FC236}">
                <a16:creationId xmlns:a16="http://schemas.microsoft.com/office/drawing/2014/main" id="{1D7B8F51-5238-1D08-0C54-7C1A7A8F8E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HU"/>
          </a:p>
        </p:txBody>
      </p:sp>
      <p:sp>
        <p:nvSpPr>
          <p:cNvPr id="16" name="AutoShape 6">
            <a:extLst>
              <a:ext uri="{FF2B5EF4-FFF2-40B4-BE49-F238E27FC236}">
                <a16:creationId xmlns:a16="http://schemas.microsoft.com/office/drawing/2014/main" id="{29290978-396C-E8B8-D74A-97DD543BE54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HU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E096E23-3484-B862-318C-9200A2320C0F}"/>
              </a:ext>
            </a:extLst>
          </p:cNvPr>
          <p:cNvGrpSpPr/>
          <p:nvPr/>
        </p:nvGrpSpPr>
        <p:grpSpPr>
          <a:xfrm>
            <a:off x="4595777" y="3286038"/>
            <a:ext cx="4004362" cy="2673730"/>
            <a:chOff x="741644" y="3796583"/>
            <a:chExt cx="2627303" cy="176504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6386ADF-C37F-5652-F2D3-38440A110BD6}"/>
                </a:ext>
              </a:extLst>
            </p:cNvPr>
            <p:cNvGrpSpPr/>
            <p:nvPr/>
          </p:nvGrpSpPr>
          <p:grpSpPr>
            <a:xfrm>
              <a:off x="741644" y="4037139"/>
              <a:ext cx="2627303" cy="1524485"/>
              <a:chOff x="741644" y="4037139"/>
              <a:chExt cx="2627303" cy="1524485"/>
            </a:xfrm>
          </p:grpSpPr>
          <p:pic>
            <p:nvPicPr>
              <p:cNvPr id="8194" name="Picture 2">
                <a:extLst>
                  <a:ext uri="{FF2B5EF4-FFF2-40B4-BE49-F238E27FC236}">
                    <a16:creationId xmlns:a16="http://schemas.microsoft.com/office/drawing/2014/main" id="{D9987F71-DCC9-92C2-1433-8B3FA1E54B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741644" y="4076229"/>
                <a:ext cx="2627303" cy="14778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Cloud 8">
                <a:extLst>
                  <a:ext uri="{FF2B5EF4-FFF2-40B4-BE49-F238E27FC236}">
                    <a16:creationId xmlns:a16="http://schemas.microsoft.com/office/drawing/2014/main" id="{06D30EC9-FFE0-56A1-79E3-0191411CCA29}"/>
                  </a:ext>
                </a:extLst>
              </p:cNvPr>
              <p:cNvSpPr/>
              <p:nvPr/>
            </p:nvSpPr>
            <p:spPr>
              <a:xfrm rot="870580">
                <a:off x="1635653" y="4037139"/>
                <a:ext cx="1352669" cy="1524485"/>
              </a:xfrm>
              <a:custGeom>
                <a:avLst/>
                <a:gdLst>
                  <a:gd name="connsiteX0" fmla="*/ 122115 w 1352669"/>
                  <a:gd name="connsiteY0" fmla="*/ 507102 h 1524485"/>
                  <a:gd name="connsiteX1" fmla="*/ 176066 w 1352669"/>
                  <a:gd name="connsiteY1" fmla="*/ 243741 h 1524485"/>
                  <a:gd name="connsiteX2" fmla="*/ 438521 w 1352669"/>
                  <a:gd name="connsiteY2" fmla="*/ 183573 h 1524485"/>
                  <a:gd name="connsiteX3" fmla="*/ 703137 w 1352669"/>
                  <a:gd name="connsiteY3" fmla="*/ 121111 h 1524485"/>
                  <a:gd name="connsiteX4" fmla="*/ 806247 w 1352669"/>
                  <a:gd name="connsiteY4" fmla="*/ 7057 h 1524485"/>
                  <a:gd name="connsiteX5" fmla="*/ 934124 w 1352669"/>
                  <a:gd name="connsiteY5" fmla="*/ 87552 h 1524485"/>
                  <a:gd name="connsiteX6" fmla="*/ 1110409 w 1352669"/>
                  <a:gd name="connsiteY6" fmla="*/ 24349 h 1524485"/>
                  <a:gd name="connsiteX7" fmla="*/ 1199804 w 1352669"/>
                  <a:gd name="connsiteY7" fmla="*/ 196771 h 1524485"/>
                  <a:gd name="connsiteX8" fmla="*/ 1314531 w 1352669"/>
                  <a:gd name="connsiteY8" fmla="*/ 364111 h 1524485"/>
                  <a:gd name="connsiteX9" fmla="*/ 1309396 w 1352669"/>
                  <a:gd name="connsiteY9" fmla="*/ 545568 h 1524485"/>
                  <a:gd name="connsiteX10" fmla="*/ 1346907 w 1352669"/>
                  <a:gd name="connsiteY10" fmla="*/ 823010 h 1524485"/>
                  <a:gd name="connsiteX11" fmla="*/ 1171185 w 1352669"/>
                  <a:gd name="connsiteY11" fmla="*/ 1065869 h 1524485"/>
                  <a:gd name="connsiteX12" fmla="*/ 1108280 w 1352669"/>
                  <a:gd name="connsiteY12" fmla="*/ 1273968 h 1524485"/>
                  <a:gd name="connsiteX13" fmla="*/ 894107 w 1352669"/>
                  <a:gd name="connsiteY13" fmla="*/ 1299164 h 1524485"/>
                  <a:gd name="connsiteX14" fmla="*/ 741055 w 1352669"/>
                  <a:gd name="connsiteY14" fmla="*/ 1521167 h 1524485"/>
                  <a:gd name="connsiteX15" fmla="*/ 516018 w 1352669"/>
                  <a:gd name="connsiteY15" fmla="*/ 1385658 h 1524485"/>
                  <a:gd name="connsiteX16" fmla="*/ 181733 w 1352669"/>
                  <a:gd name="connsiteY16" fmla="*/ 1251771 h 1524485"/>
                  <a:gd name="connsiteX17" fmla="*/ 34756 w 1352669"/>
                  <a:gd name="connsiteY17" fmla="*/ 1102781 h 1524485"/>
                  <a:gd name="connsiteX18" fmla="*/ 66161 w 1352669"/>
                  <a:gd name="connsiteY18" fmla="*/ 901669 h 1524485"/>
                  <a:gd name="connsiteX19" fmla="*/ -157 w 1352669"/>
                  <a:gd name="connsiteY19" fmla="*/ 695334 h 1524485"/>
                  <a:gd name="connsiteX20" fmla="*/ 120957 w 1352669"/>
                  <a:gd name="connsiteY20" fmla="*/ 511937 h 1524485"/>
                  <a:gd name="connsiteX21" fmla="*/ 122115 w 1352669"/>
                  <a:gd name="connsiteY21" fmla="*/ 507102 h 1524485"/>
                  <a:gd name="connsiteX0" fmla="*/ 146946 w 1352669"/>
                  <a:gd name="connsiteY0" fmla="*/ 923760 h 1524485"/>
                  <a:gd name="connsiteX1" fmla="*/ 67633 w 1352669"/>
                  <a:gd name="connsiteY1" fmla="*/ 895634 h 1524485"/>
                  <a:gd name="connsiteX2" fmla="*/ 216928 w 1352669"/>
                  <a:gd name="connsiteY2" fmla="*/ 1231550 h 1524485"/>
                  <a:gd name="connsiteX3" fmla="*/ 182234 w 1352669"/>
                  <a:gd name="connsiteY3" fmla="*/ 1244996 h 1524485"/>
                  <a:gd name="connsiteX4" fmla="*/ 515955 w 1352669"/>
                  <a:gd name="connsiteY4" fmla="*/ 1379447 h 1524485"/>
                  <a:gd name="connsiteX5" fmla="*/ 495039 w 1352669"/>
                  <a:gd name="connsiteY5" fmla="*/ 1318044 h 1524485"/>
                  <a:gd name="connsiteX6" fmla="*/ 902624 w 1352669"/>
                  <a:gd name="connsiteY6" fmla="*/ 1226328 h 1524485"/>
                  <a:gd name="connsiteX7" fmla="*/ 894264 w 1352669"/>
                  <a:gd name="connsiteY7" fmla="*/ 1293694 h 1524485"/>
                  <a:gd name="connsiteX8" fmla="*/ 1068639 w 1352669"/>
                  <a:gd name="connsiteY8" fmla="*/ 810023 h 1524485"/>
                  <a:gd name="connsiteX9" fmla="*/ 1170434 w 1352669"/>
                  <a:gd name="connsiteY9" fmla="*/ 1061846 h 1524485"/>
                  <a:gd name="connsiteX10" fmla="*/ 1308769 w 1352669"/>
                  <a:gd name="connsiteY10" fmla="*/ 541827 h 1524485"/>
                  <a:gd name="connsiteX11" fmla="*/ 1263430 w 1352669"/>
                  <a:gd name="connsiteY11" fmla="*/ 636260 h 1524485"/>
                  <a:gd name="connsiteX12" fmla="*/ 1199992 w 1352669"/>
                  <a:gd name="connsiteY12" fmla="*/ 191478 h 1524485"/>
                  <a:gd name="connsiteX13" fmla="*/ 1202372 w 1352669"/>
                  <a:gd name="connsiteY13" fmla="*/ 236083 h 1524485"/>
                  <a:gd name="connsiteX14" fmla="*/ 910484 w 1352669"/>
                  <a:gd name="connsiteY14" fmla="*/ 139462 h 1524485"/>
                  <a:gd name="connsiteX15" fmla="*/ 933717 w 1352669"/>
                  <a:gd name="connsiteY15" fmla="*/ 82576 h 1524485"/>
                  <a:gd name="connsiteX16" fmla="*/ 693274 w 1352669"/>
                  <a:gd name="connsiteY16" fmla="*/ 166564 h 1524485"/>
                  <a:gd name="connsiteX17" fmla="*/ 704515 w 1352669"/>
                  <a:gd name="connsiteY17" fmla="*/ 117512 h 1524485"/>
                  <a:gd name="connsiteX18" fmla="*/ 438364 w 1352669"/>
                  <a:gd name="connsiteY18" fmla="*/ 183220 h 1524485"/>
                  <a:gd name="connsiteX19" fmla="*/ 479070 w 1352669"/>
                  <a:gd name="connsiteY19" fmla="*/ 230790 h 1524485"/>
                  <a:gd name="connsiteX20" fmla="*/ 129223 w 1352669"/>
                  <a:gd name="connsiteY20" fmla="*/ 557178 h 1524485"/>
                  <a:gd name="connsiteX21" fmla="*/ 122115 w 1352669"/>
                  <a:gd name="connsiteY21" fmla="*/ 507102 h 1524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352669" h="1524485" fill="none" extrusionOk="0">
                    <a:moveTo>
                      <a:pt x="122115" y="507102"/>
                    </a:moveTo>
                    <a:cubicBezTo>
                      <a:pt x="103756" y="431184"/>
                      <a:pt x="127302" y="306696"/>
                      <a:pt x="176066" y="243741"/>
                    </a:cubicBezTo>
                    <a:cubicBezTo>
                      <a:pt x="256982" y="135726"/>
                      <a:pt x="351858" y="89096"/>
                      <a:pt x="438521" y="183573"/>
                    </a:cubicBezTo>
                    <a:cubicBezTo>
                      <a:pt x="507927" y="42800"/>
                      <a:pt x="585313" y="9165"/>
                      <a:pt x="703137" y="121111"/>
                    </a:cubicBezTo>
                    <a:cubicBezTo>
                      <a:pt x="720961" y="66396"/>
                      <a:pt x="758653" y="6963"/>
                      <a:pt x="806247" y="7057"/>
                    </a:cubicBezTo>
                    <a:cubicBezTo>
                      <a:pt x="863117" y="-9533"/>
                      <a:pt x="906706" y="22695"/>
                      <a:pt x="934124" y="87552"/>
                    </a:cubicBezTo>
                    <a:cubicBezTo>
                      <a:pt x="968558" y="6034"/>
                      <a:pt x="1055293" y="-22444"/>
                      <a:pt x="1110409" y="24349"/>
                    </a:cubicBezTo>
                    <a:cubicBezTo>
                      <a:pt x="1138540" y="65736"/>
                      <a:pt x="1198135" y="139890"/>
                      <a:pt x="1199804" y="196771"/>
                    </a:cubicBezTo>
                    <a:cubicBezTo>
                      <a:pt x="1257463" y="218722"/>
                      <a:pt x="1294463" y="291719"/>
                      <a:pt x="1314531" y="364111"/>
                    </a:cubicBezTo>
                    <a:cubicBezTo>
                      <a:pt x="1340671" y="427380"/>
                      <a:pt x="1323722" y="482418"/>
                      <a:pt x="1309396" y="545568"/>
                    </a:cubicBezTo>
                    <a:cubicBezTo>
                      <a:pt x="1352152" y="624507"/>
                      <a:pt x="1380060" y="744601"/>
                      <a:pt x="1346907" y="823010"/>
                    </a:cubicBezTo>
                    <a:cubicBezTo>
                      <a:pt x="1334554" y="959439"/>
                      <a:pt x="1263534" y="1064410"/>
                      <a:pt x="1171185" y="1065869"/>
                    </a:cubicBezTo>
                    <a:cubicBezTo>
                      <a:pt x="1176179" y="1151211"/>
                      <a:pt x="1145484" y="1218607"/>
                      <a:pt x="1108280" y="1273968"/>
                    </a:cubicBezTo>
                    <a:cubicBezTo>
                      <a:pt x="1030819" y="1370580"/>
                      <a:pt x="980827" y="1367892"/>
                      <a:pt x="894107" y="1299164"/>
                    </a:cubicBezTo>
                    <a:cubicBezTo>
                      <a:pt x="877677" y="1404031"/>
                      <a:pt x="809263" y="1485647"/>
                      <a:pt x="741055" y="1521167"/>
                    </a:cubicBezTo>
                    <a:cubicBezTo>
                      <a:pt x="631675" y="1563737"/>
                      <a:pt x="565508" y="1503335"/>
                      <a:pt x="516018" y="1385658"/>
                    </a:cubicBezTo>
                    <a:cubicBezTo>
                      <a:pt x="372532" y="1461748"/>
                      <a:pt x="262292" y="1418441"/>
                      <a:pt x="181733" y="1251771"/>
                    </a:cubicBezTo>
                    <a:cubicBezTo>
                      <a:pt x="125983" y="1276502"/>
                      <a:pt x="69471" y="1203430"/>
                      <a:pt x="34756" y="1102781"/>
                    </a:cubicBezTo>
                    <a:cubicBezTo>
                      <a:pt x="14456" y="1034446"/>
                      <a:pt x="32917" y="946127"/>
                      <a:pt x="66161" y="901669"/>
                    </a:cubicBezTo>
                    <a:cubicBezTo>
                      <a:pt x="21454" y="838476"/>
                      <a:pt x="-956" y="761476"/>
                      <a:pt x="-157" y="695334"/>
                    </a:cubicBezTo>
                    <a:cubicBezTo>
                      <a:pt x="-7659" y="599295"/>
                      <a:pt x="67946" y="506116"/>
                      <a:pt x="120957" y="511937"/>
                    </a:cubicBezTo>
                    <a:cubicBezTo>
                      <a:pt x="121581" y="510119"/>
                      <a:pt x="121979" y="508707"/>
                      <a:pt x="122115" y="507102"/>
                    </a:cubicBezTo>
                    <a:close/>
                  </a:path>
                  <a:path w="1352669" h="1524485" fill="none" extrusionOk="0">
                    <a:moveTo>
                      <a:pt x="146946" y="923760"/>
                    </a:moveTo>
                    <a:cubicBezTo>
                      <a:pt x="120583" y="924556"/>
                      <a:pt x="97144" y="911486"/>
                      <a:pt x="67633" y="895634"/>
                    </a:cubicBezTo>
                    <a:moveTo>
                      <a:pt x="216928" y="1231550"/>
                    </a:moveTo>
                    <a:cubicBezTo>
                      <a:pt x="207083" y="1237486"/>
                      <a:pt x="195347" y="1241851"/>
                      <a:pt x="182234" y="1244996"/>
                    </a:cubicBezTo>
                    <a:moveTo>
                      <a:pt x="515955" y="1379447"/>
                    </a:moveTo>
                    <a:cubicBezTo>
                      <a:pt x="508584" y="1365764"/>
                      <a:pt x="503863" y="1336533"/>
                      <a:pt x="495039" y="1318044"/>
                    </a:cubicBezTo>
                    <a:moveTo>
                      <a:pt x="902624" y="1226328"/>
                    </a:moveTo>
                    <a:cubicBezTo>
                      <a:pt x="904117" y="1249327"/>
                      <a:pt x="898280" y="1267959"/>
                      <a:pt x="894264" y="1293694"/>
                    </a:cubicBezTo>
                    <a:moveTo>
                      <a:pt x="1068639" y="810023"/>
                    </a:moveTo>
                    <a:cubicBezTo>
                      <a:pt x="1125358" y="857549"/>
                      <a:pt x="1182971" y="969440"/>
                      <a:pt x="1170434" y="1061846"/>
                    </a:cubicBezTo>
                    <a:moveTo>
                      <a:pt x="1308769" y="541827"/>
                    </a:moveTo>
                    <a:cubicBezTo>
                      <a:pt x="1295649" y="585417"/>
                      <a:pt x="1285969" y="609560"/>
                      <a:pt x="1263430" y="636260"/>
                    </a:cubicBezTo>
                    <a:moveTo>
                      <a:pt x="1199992" y="191478"/>
                    </a:moveTo>
                    <a:cubicBezTo>
                      <a:pt x="1201940" y="205650"/>
                      <a:pt x="1204632" y="222048"/>
                      <a:pt x="1202372" y="236083"/>
                    </a:cubicBezTo>
                    <a:moveTo>
                      <a:pt x="910484" y="139462"/>
                    </a:moveTo>
                    <a:cubicBezTo>
                      <a:pt x="918565" y="115491"/>
                      <a:pt x="926687" y="98896"/>
                      <a:pt x="933717" y="82576"/>
                    </a:cubicBezTo>
                    <a:moveTo>
                      <a:pt x="693274" y="166564"/>
                    </a:moveTo>
                    <a:cubicBezTo>
                      <a:pt x="698360" y="150033"/>
                      <a:pt x="699549" y="134046"/>
                      <a:pt x="704515" y="117512"/>
                    </a:cubicBezTo>
                    <a:moveTo>
                      <a:pt x="438364" y="183220"/>
                    </a:moveTo>
                    <a:cubicBezTo>
                      <a:pt x="448370" y="194696"/>
                      <a:pt x="473042" y="212063"/>
                      <a:pt x="479070" y="230790"/>
                    </a:cubicBezTo>
                    <a:moveTo>
                      <a:pt x="129223" y="557178"/>
                    </a:moveTo>
                    <a:cubicBezTo>
                      <a:pt x="125975" y="539822"/>
                      <a:pt x="125030" y="523053"/>
                      <a:pt x="122115" y="507102"/>
                    </a:cubicBezTo>
                  </a:path>
                  <a:path w="1352669" h="1524485" stroke="0" extrusionOk="0">
                    <a:moveTo>
                      <a:pt x="122115" y="507102"/>
                    </a:moveTo>
                    <a:cubicBezTo>
                      <a:pt x="103740" y="405263"/>
                      <a:pt x="122576" y="318882"/>
                      <a:pt x="176066" y="243741"/>
                    </a:cubicBezTo>
                    <a:cubicBezTo>
                      <a:pt x="250687" y="133010"/>
                      <a:pt x="348098" y="106612"/>
                      <a:pt x="438521" y="183573"/>
                    </a:cubicBezTo>
                    <a:cubicBezTo>
                      <a:pt x="479037" y="43668"/>
                      <a:pt x="620796" y="15952"/>
                      <a:pt x="703137" y="121111"/>
                    </a:cubicBezTo>
                    <a:cubicBezTo>
                      <a:pt x="711591" y="53035"/>
                      <a:pt x="771956" y="21601"/>
                      <a:pt x="806247" y="7057"/>
                    </a:cubicBezTo>
                    <a:cubicBezTo>
                      <a:pt x="871646" y="-1651"/>
                      <a:pt x="909308" y="16509"/>
                      <a:pt x="934124" y="87552"/>
                    </a:cubicBezTo>
                    <a:cubicBezTo>
                      <a:pt x="965543" y="7607"/>
                      <a:pt x="1039549" y="-7357"/>
                      <a:pt x="1110409" y="24349"/>
                    </a:cubicBezTo>
                    <a:cubicBezTo>
                      <a:pt x="1156293" y="46418"/>
                      <a:pt x="1184875" y="128199"/>
                      <a:pt x="1199804" y="196771"/>
                    </a:cubicBezTo>
                    <a:cubicBezTo>
                      <a:pt x="1272505" y="229837"/>
                      <a:pt x="1304443" y="284032"/>
                      <a:pt x="1314531" y="364111"/>
                    </a:cubicBezTo>
                    <a:cubicBezTo>
                      <a:pt x="1323747" y="422967"/>
                      <a:pt x="1336486" y="497100"/>
                      <a:pt x="1309396" y="545568"/>
                    </a:cubicBezTo>
                    <a:cubicBezTo>
                      <a:pt x="1361679" y="643455"/>
                      <a:pt x="1365294" y="753593"/>
                      <a:pt x="1346907" y="823010"/>
                    </a:cubicBezTo>
                    <a:cubicBezTo>
                      <a:pt x="1339425" y="971969"/>
                      <a:pt x="1260098" y="1051598"/>
                      <a:pt x="1171185" y="1065869"/>
                    </a:cubicBezTo>
                    <a:cubicBezTo>
                      <a:pt x="1183772" y="1134492"/>
                      <a:pt x="1148468" y="1218724"/>
                      <a:pt x="1108280" y="1273968"/>
                    </a:cubicBezTo>
                    <a:cubicBezTo>
                      <a:pt x="1035031" y="1355494"/>
                      <a:pt x="958818" y="1361752"/>
                      <a:pt x="894107" y="1299164"/>
                    </a:cubicBezTo>
                    <a:cubicBezTo>
                      <a:pt x="862497" y="1409026"/>
                      <a:pt x="808101" y="1482065"/>
                      <a:pt x="741055" y="1521167"/>
                    </a:cubicBezTo>
                    <a:cubicBezTo>
                      <a:pt x="655516" y="1546057"/>
                      <a:pt x="557130" y="1503546"/>
                      <a:pt x="516018" y="1385658"/>
                    </a:cubicBezTo>
                    <a:cubicBezTo>
                      <a:pt x="383735" y="1522006"/>
                      <a:pt x="253105" y="1435662"/>
                      <a:pt x="181733" y="1251771"/>
                    </a:cubicBezTo>
                    <a:cubicBezTo>
                      <a:pt x="115274" y="1269983"/>
                      <a:pt x="74344" y="1188242"/>
                      <a:pt x="34756" y="1102781"/>
                    </a:cubicBezTo>
                    <a:cubicBezTo>
                      <a:pt x="13749" y="1043879"/>
                      <a:pt x="20343" y="956205"/>
                      <a:pt x="66161" y="901669"/>
                    </a:cubicBezTo>
                    <a:cubicBezTo>
                      <a:pt x="27461" y="875427"/>
                      <a:pt x="-25427" y="788260"/>
                      <a:pt x="-157" y="695334"/>
                    </a:cubicBezTo>
                    <a:cubicBezTo>
                      <a:pt x="10440" y="581201"/>
                      <a:pt x="43069" y="521127"/>
                      <a:pt x="120957" y="511937"/>
                    </a:cubicBezTo>
                    <a:cubicBezTo>
                      <a:pt x="121482" y="510442"/>
                      <a:pt x="121655" y="508984"/>
                      <a:pt x="122115" y="507102"/>
                    </a:cubicBezTo>
                    <a:close/>
                  </a:path>
                  <a:path w="1352669" h="1524485" fill="none" stroke="0" extrusionOk="0">
                    <a:moveTo>
                      <a:pt x="146946" y="923760"/>
                    </a:moveTo>
                    <a:cubicBezTo>
                      <a:pt x="121095" y="919996"/>
                      <a:pt x="92291" y="914621"/>
                      <a:pt x="67633" y="895634"/>
                    </a:cubicBezTo>
                    <a:moveTo>
                      <a:pt x="216928" y="1231550"/>
                    </a:moveTo>
                    <a:cubicBezTo>
                      <a:pt x="205550" y="1239661"/>
                      <a:pt x="191698" y="1240269"/>
                      <a:pt x="182234" y="1244996"/>
                    </a:cubicBezTo>
                    <a:moveTo>
                      <a:pt x="515955" y="1379447"/>
                    </a:moveTo>
                    <a:cubicBezTo>
                      <a:pt x="509264" y="1361523"/>
                      <a:pt x="494557" y="1341289"/>
                      <a:pt x="495039" y="1318044"/>
                    </a:cubicBezTo>
                    <a:moveTo>
                      <a:pt x="902624" y="1226328"/>
                    </a:moveTo>
                    <a:cubicBezTo>
                      <a:pt x="895748" y="1251144"/>
                      <a:pt x="898485" y="1266745"/>
                      <a:pt x="894264" y="1293694"/>
                    </a:cubicBezTo>
                    <a:moveTo>
                      <a:pt x="1068639" y="810023"/>
                    </a:moveTo>
                    <a:cubicBezTo>
                      <a:pt x="1109734" y="864920"/>
                      <a:pt x="1170485" y="962613"/>
                      <a:pt x="1170434" y="1061846"/>
                    </a:cubicBezTo>
                    <a:moveTo>
                      <a:pt x="1308769" y="541827"/>
                    </a:moveTo>
                    <a:cubicBezTo>
                      <a:pt x="1296071" y="576035"/>
                      <a:pt x="1285533" y="610791"/>
                      <a:pt x="1263430" y="636260"/>
                    </a:cubicBezTo>
                    <a:moveTo>
                      <a:pt x="1199992" y="191478"/>
                    </a:moveTo>
                    <a:cubicBezTo>
                      <a:pt x="1201201" y="206144"/>
                      <a:pt x="1200543" y="221990"/>
                      <a:pt x="1202372" y="236083"/>
                    </a:cubicBezTo>
                    <a:moveTo>
                      <a:pt x="910484" y="139462"/>
                    </a:moveTo>
                    <a:cubicBezTo>
                      <a:pt x="914234" y="116364"/>
                      <a:pt x="924561" y="95128"/>
                      <a:pt x="933717" y="82576"/>
                    </a:cubicBezTo>
                    <a:moveTo>
                      <a:pt x="693274" y="166564"/>
                    </a:moveTo>
                    <a:cubicBezTo>
                      <a:pt x="694936" y="150642"/>
                      <a:pt x="697801" y="137248"/>
                      <a:pt x="704515" y="117512"/>
                    </a:cubicBezTo>
                    <a:moveTo>
                      <a:pt x="438364" y="183220"/>
                    </a:moveTo>
                    <a:cubicBezTo>
                      <a:pt x="450809" y="197050"/>
                      <a:pt x="468061" y="215945"/>
                      <a:pt x="479070" y="230790"/>
                    </a:cubicBezTo>
                    <a:moveTo>
                      <a:pt x="129223" y="557178"/>
                    </a:moveTo>
                    <a:cubicBezTo>
                      <a:pt x="125579" y="540730"/>
                      <a:pt x="123462" y="520037"/>
                      <a:pt x="122115" y="507102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95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cloud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>
                <a:outerShdw blurRad="40000" dist="23000" dir="5400000" rotWithShape="0">
                  <a:schemeClr val="bg2">
                    <a:alpha val="6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06908">
                  <a:spcAft>
                    <a:spcPts val="600"/>
                  </a:spcAft>
                </a:pPr>
                <a:r>
                  <a:rPr lang="en-HU" sz="2136" b="1" dirty="0">
                    <a:solidFill>
                      <a:schemeClr val="tx1"/>
                    </a:solidFill>
                  </a:rPr>
                  <a:t>3</a:t>
                </a:r>
                <a:r>
                  <a:rPr lang="en-HU" sz="2136" b="1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óra</a:t>
                </a:r>
                <a:endParaRPr lang="en-HU" sz="24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9B93A4B-4544-43F7-ED36-D88F4E52D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59092" y="3796583"/>
              <a:ext cx="698500" cy="152400"/>
            </a:xfrm>
            <a:prstGeom prst="rect">
              <a:avLst/>
            </a:prstGeom>
          </p:spPr>
        </p:pic>
      </p:grpSp>
      <p:pic>
        <p:nvPicPr>
          <p:cNvPr id="18" name="Picture 17" descr="A person in a blue shirt&#10;&#10;AI-generated content may be incorrect.">
            <a:extLst>
              <a:ext uri="{FF2B5EF4-FFF2-40B4-BE49-F238E27FC236}">
                <a16:creationId xmlns:a16="http://schemas.microsoft.com/office/drawing/2014/main" id="{7E71BE71-8723-70CA-95B2-1099FE2511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534" y="2142949"/>
            <a:ext cx="3321187" cy="446833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FC1D78B-ECF3-0E16-986F-210BF0C04C39}"/>
              </a:ext>
            </a:extLst>
          </p:cNvPr>
          <p:cNvSpPr txBox="1"/>
          <p:nvPr/>
        </p:nvSpPr>
        <p:spPr>
          <a:xfrm>
            <a:off x="4544791" y="6187297"/>
            <a:ext cx="46212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https://</a:t>
            </a:r>
            <a:r>
              <a:rPr lang="hu-HU" dirty="0" err="1"/>
              <a:t>dmc.prompt.hu</a:t>
            </a:r>
            <a:r>
              <a:rPr lang="hu-HU" dirty="0"/>
              <a:t>/hu</a:t>
            </a:r>
          </a:p>
        </p:txBody>
      </p:sp>
    </p:spTree>
    <p:extLst>
      <p:ext uri="{BB962C8B-B14F-4D97-AF65-F5344CB8AC3E}">
        <p14:creationId xmlns:p14="http://schemas.microsoft.com/office/powerpoint/2010/main" val="464330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36D1B4-37D7-2F2A-A50F-F0477D05FA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6DF02DA-18F2-0388-FDF1-15513D04C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591" y="1112806"/>
            <a:ext cx="5880100" cy="2400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8E32E6-7ADB-6882-34D9-265963B18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718"/>
            <a:ext cx="7963283" cy="714807"/>
          </a:xfrm>
        </p:spPr>
        <p:txBody>
          <a:bodyPr anchor="b">
            <a:normAutofit fontScale="90000"/>
          </a:bodyPr>
          <a:lstStyle/>
          <a:p>
            <a:r>
              <a:rPr lang="en-GB" dirty="0" err="1"/>
              <a:t>Beadandó</a:t>
            </a:r>
            <a:r>
              <a:rPr lang="en-GB" dirty="0"/>
              <a:t> </a:t>
            </a:r>
            <a:r>
              <a:rPr lang="en-GB" dirty="0" err="1"/>
              <a:t>feladatok</a:t>
            </a:r>
            <a:endParaRPr lang="en-GB" dirty="0"/>
          </a:p>
        </p:txBody>
      </p:sp>
      <p:sp>
        <p:nvSpPr>
          <p:cNvPr id="14" name="AutoShape 4">
            <a:extLst>
              <a:ext uri="{FF2B5EF4-FFF2-40B4-BE49-F238E27FC236}">
                <a16:creationId xmlns:a16="http://schemas.microsoft.com/office/drawing/2014/main" id="{90B135D0-E5D3-A00C-C7CD-AAA5FB52D9E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HU"/>
          </a:p>
        </p:txBody>
      </p:sp>
      <p:sp>
        <p:nvSpPr>
          <p:cNvPr id="16" name="AutoShape 6">
            <a:extLst>
              <a:ext uri="{FF2B5EF4-FFF2-40B4-BE49-F238E27FC236}">
                <a16:creationId xmlns:a16="http://schemas.microsoft.com/office/drawing/2014/main" id="{238B582A-D9A7-DECE-70B5-F9C19D9E34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H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982CC58-BAB8-C08E-6515-7571A72E5E4C}"/>
              </a:ext>
            </a:extLst>
          </p:cNvPr>
          <p:cNvSpPr txBox="1"/>
          <p:nvPr/>
        </p:nvSpPr>
        <p:spPr>
          <a:xfrm>
            <a:off x="5446616" y="1946040"/>
            <a:ext cx="46212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https://</a:t>
            </a:r>
            <a:r>
              <a:rPr lang="hu-HU" dirty="0" err="1"/>
              <a:t>dmc.prompt.hu</a:t>
            </a:r>
            <a:r>
              <a:rPr lang="hu-HU" dirty="0"/>
              <a:t>/hu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A19F6C-5898-FC79-EC7B-964BD2B308E2}"/>
              </a:ext>
            </a:extLst>
          </p:cNvPr>
          <p:cNvSpPr txBox="1"/>
          <p:nvPr/>
        </p:nvSpPr>
        <p:spPr>
          <a:xfrm>
            <a:off x="699770" y="692315"/>
            <a:ext cx="7574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1. Óra/projekt megtervezése mesterséges intelligencia eszközök alkalmazásával</a:t>
            </a:r>
          </a:p>
        </p:txBody>
      </p:sp>
      <p:pic>
        <p:nvPicPr>
          <p:cNvPr id="25" name="Picture 24" descr="A close-up of a computer screen&#10;&#10;AI-generated content may be incorrect.">
            <a:extLst>
              <a:ext uri="{FF2B5EF4-FFF2-40B4-BE49-F238E27FC236}">
                <a16:creationId xmlns:a16="http://schemas.microsoft.com/office/drawing/2014/main" id="{DA22ADE0-50E1-AE9A-0ECE-8D330360C6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878" y="2998304"/>
            <a:ext cx="5401843" cy="302225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3C47DCE-C71F-52F2-BD7F-61FF33107AEE}"/>
              </a:ext>
            </a:extLst>
          </p:cNvPr>
          <p:cNvSpPr txBox="1"/>
          <p:nvPr/>
        </p:nvSpPr>
        <p:spPr>
          <a:xfrm>
            <a:off x="276447" y="6172957"/>
            <a:ext cx="85911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>
                <a:hlinkClick r:id="rId5"/>
              </a:rPr>
              <a:t>https://drive.google.com/drive/u/0/folders/1xt3VMvQhZ9Okauqa4X8hvR-5yVhz0R7-</a:t>
            </a:r>
            <a:r>
              <a:rPr lang="hu-H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6147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057AD8-05CC-49B4-FDEF-752D2D85CA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28914" y="615305"/>
            <a:ext cx="7086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/>
              <a:t>2. Tartalomgenerálás – prezentáció, videó, podcast, stb.</a:t>
            </a: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4F8F26F-EA48-2CB7-09F6-18483C3BF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597" y="1385833"/>
            <a:ext cx="4711700" cy="2692400"/>
          </a:xfrm>
          <a:prstGeom prst="rect">
            <a:avLst/>
          </a:prstGeom>
        </p:spPr>
      </p:pic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52F456C-F92D-8A55-6A4B-714DB5EF5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2717" y="1944922"/>
            <a:ext cx="6845300" cy="3238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4EC543-CFE2-71FE-9E9C-1442C9E04BA5}"/>
              </a:ext>
            </a:extLst>
          </p:cNvPr>
          <p:cNvSpPr txBox="1"/>
          <p:nvPr/>
        </p:nvSpPr>
        <p:spPr>
          <a:xfrm>
            <a:off x="913379" y="5742511"/>
            <a:ext cx="8186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/>
              <a:t>3. Az óra megtartása, értékelése, reflexió néhány kérdés mentén</a:t>
            </a:r>
          </a:p>
        </p:txBody>
      </p:sp>
    </p:spTree>
    <p:extLst>
      <p:ext uri="{BB962C8B-B14F-4D97-AF65-F5344CB8AC3E}">
        <p14:creationId xmlns:p14="http://schemas.microsoft.com/office/powerpoint/2010/main" val="219596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C31AF58-F769-5EC8-214A-8D73F8511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3872"/>
          <a:stretch>
            <a:fillRect/>
          </a:stretch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3F35395-9D58-7F07-3DE8-82FB72998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4378" y="5964714"/>
            <a:ext cx="4564965" cy="650772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hu-HU" sz="2400" dirty="0"/>
              <a:t>Milyen MI eszközöket alkalmaztak a pedagógusok?</a:t>
            </a:r>
          </a:p>
        </p:txBody>
      </p:sp>
    </p:spTree>
    <p:extLst>
      <p:ext uri="{BB962C8B-B14F-4D97-AF65-F5344CB8AC3E}">
        <p14:creationId xmlns:p14="http://schemas.microsoft.com/office/powerpoint/2010/main" val="22861272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1DE4B1B-7D79-3F40-D0D1-4792C2E32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712" y="439474"/>
            <a:ext cx="4890976" cy="49908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hu-HU" sz="3600" dirty="0"/>
              <a:t>Mire használják a tanárok?</a:t>
            </a:r>
            <a:endParaRPr lang="hu-HU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9046E0-7D23-3866-E494-80A0176AF579}"/>
              </a:ext>
            </a:extLst>
          </p:cNvPr>
          <p:cNvSpPr txBox="1"/>
          <p:nvPr/>
        </p:nvSpPr>
        <p:spPr>
          <a:xfrm>
            <a:off x="551678" y="1120842"/>
            <a:ext cx="587740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Felkészülés, óratervezés, kirándulás tervezés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Adminisztráció, statisztikák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Szakmai továbbképzés, kutatás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Gyakorló feladatok generálása, ötletgyűjtés órai interaktív feladatokhoz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Vizuális tartalmak, podcast-ok, videók, prezentációk generálása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Értékelés, visszajelzés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Hibakeresés programozásban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Vizsgához összefoglaló anyagok készítése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C00000"/>
                </a:solidFill>
              </a:rPr>
              <a:t>Induló generálás rendezvényre</a:t>
            </a:r>
          </a:p>
        </p:txBody>
      </p:sp>
      <p:pic>
        <p:nvPicPr>
          <p:cNvPr id="12" name="Picture 11" descr="A person pointing at a person sitting in chairs&#10;&#10;AI-generated content may be incorrect.">
            <a:extLst>
              <a:ext uri="{FF2B5EF4-FFF2-40B4-BE49-F238E27FC236}">
                <a16:creationId xmlns:a16="http://schemas.microsoft.com/office/drawing/2014/main" id="{D5CD3EB1-64EA-7874-5DA9-DC85EDF66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8689" y="553329"/>
            <a:ext cx="28829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347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2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2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2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2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2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EF96F-72AB-673A-2577-3A4C40D2C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365" y="391308"/>
            <a:ext cx="5465135" cy="1143000"/>
          </a:xfrm>
        </p:spPr>
        <p:txBody>
          <a:bodyPr>
            <a:normAutofit fontScale="90000"/>
          </a:bodyPr>
          <a:lstStyle/>
          <a:p>
            <a:r>
              <a:rPr lang="hu-HU" dirty="0"/>
              <a:t>Fogadtatás az osztályban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E19CD1-8A7A-60B8-228A-5455748F445D}"/>
              </a:ext>
            </a:extLst>
          </p:cNvPr>
          <p:cNvSpPr txBox="1"/>
          <p:nvPr/>
        </p:nvSpPr>
        <p:spPr>
          <a:xfrm>
            <a:off x="426365" y="2392002"/>
            <a:ext cx="771817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/>
              <a:t>Nyitottabbak</a:t>
            </a:r>
            <a:r>
              <a:rPr lang="en-GB" sz="2400" dirty="0"/>
              <a:t>, </a:t>
            </a:r>
            <a:r>
              <a:rPr lang="en-GB" sz="2400" dirty="0" err="1"/>
              <a:t>aktívabbak</a:t>
            </a:r>
            <a:r>
              <a:rPr lang="en-GB" sz="2400" dirty="0"/>
              <a:t> </a:t>
            </a:r>
            <a:r>
              <a:rPr lang="en-GB" sz="2400" dirty="0" err="1"/>
              <a:t>és</a:t>
            </a:r>
            <a:r>
              <a:rPr lang="en-GB" sz="2400" dirty="0"/>
              <a:t> </a:t>
            </a:r>
            <a:r>
              <a:rPr lang="en-GB" sz="2400" dirty="0" err="1"/>
              <a:t>motiváltabbak</a:t>
            </a:r>
            <a:r>
              <a:rPr lang="en-GB" sz="2400" dirty="0"/>
              <a:t>, </a:t>
            </a:r>
            <a:r>
              <a:rPr lang="en-GB" sz="2400" dirty="0" err="1"/>
              <a:t>értelték</a:t>
            </a:r>
            <a:r>
              <a:rPr lang="en-GB" sz="2400" dirty="0"/>
              <a:t>, </a:t>
            </a:r>
            <a:r>
              <a:rPr lang="en-GB" sz="2400" dirty="0" err="1"/>
              <a:t>hogy</a:t>
            </a:r>
            <a:r>
              <a:rPr lang="en-GB" sz="2400" dirty="0"/>
              <a:t> </a:t>
            </a:r>
            <a:r>
              <a:rPr lang="en-GB" sz="2400" dirty="0" err="1"/>
              <a:t>lehet</a:t>
            </a:r>
            <a:r>
              <a:rPr lang="en-GB" sz="2400" dirty="0"/>
              <a:t> </a:t>
            </a:r>
            <a:r>
              <a:rPr lang="en-GB" sz="2400" dirty="0" err="1"/>
              <a:t>mobilt</a:t>
            </a:r>
            <a:r>
              <a:rPr lang="en-GB" sz="2400" dirty="0"/>
              <a:t> </a:t>
            </a:r>
            <a:r>
              <a:rPr lang="en-GB" sz="2400" dirty="0" err="1"/>
              <a:t>és</a:t>
            </a:r>
            <a:r>
              <a:rPr lang="en-GB" sz="2400" dirty="0"/>
              <a:t> a ChatGPT </a:t>
            </a:r>
            <a:r>
              <a:rPr lang="en-GB" sz="2400" dirty="0" err="1"/>
              <a:t>használni</a:t>
            </a: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/>
              <a:t>Meglepődtek</a:t>
            </a:r>
            <a:r>
              <a:rPr lang="en-GB" sz="2400" dirty="0"/>
              <a:t>!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“</a:t>
            </a:r>
            <a:r>
              <a:rPr lang="en-GB" sz="2400" dirty="0" err="1"/>
              <a:t>Észrevétlenül</a:t>
            </a:r>
            <a:r>
              <a:rPr lang="en-GB" sz="2400" dirty="0"/>
              <a:t>”, </a:t>
            </a:r>
            <a:r>
              <a:rPr lang="en-GB" sz="2400" dirty="0" err="1"/>
              <a:t>erőfeszítés</a:t>
            </a:r>
            <a:r>
              <a:rPr lang="en-GB" sz="2400" dirty="0"/>
              <a:t> </a:t>
            </a:r>
            <a:r>
              <a:rPr lang="en-GB" sz="2400" dirty="0" err="1"/>
              <a:t>nélkül</a:t>
            </a:r>
            <a:r>
              <a:rPr lang="en-GB" sz="2400" dirty="0"/>
              <a:t> </a:t>
            </a:r>
            <a:r>
              <a:rPr lang="en-GB" sz="2400" dirty="0" err="1"/>
              <a:t>tanultak</a:t>
            </a: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/>
              <a:t>Derültek az MI rossz válaszán, örültek, hogy ők „jobban tudják”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/>
              <a:t>A művészeti szakosok tiltakoztak a </a:t>
            </a:r>
            <a:r>
              <a:rPr lang="hu-HU" sz="2400" dirty="0" err="1"/>
              <a:t>vizcom.ai</a:t>
            </a:r>
            <a:r>
              <a:rPr lang="hu-HU" sz="2400" dirty="0"/>
              <a:t> által generált képek ellen!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/>
              <a:t>Értékelték a </a:t>
            </a:r>
            <a:r>
              <a:rPr lang="hu-HU" sz="2400" dirty="0" err="1"/>
              <a:t>NotebookLM-mel</a:t>
            </a:r>
            <a:r>
              <a:rPr lang="hu-HU" sz="2400" dirty="0"/>
              <a:t> készült oktatóvideót, gondolattérképet, podcast-ot.</a:t>
            </a:r>
          </a:p>
        </p:txBody>
      </p:sp>
      <p:pic>
        <p:nvPicPr>
          <p:cNvPr id="18434" name="Picture 2" descr="Generated image">
            <a:extLst>
              <a:ext uri="{FF2B5EF4-FFF2-40B4-BE49-F238E27FC236}">
                <a16:creationId xmlns:a16="http://schemas.microsoft.com/office/drawing/2014/main" id="{75282391-74F7-697B-B5B8-E857D5F46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891" y="391308"/>
            <a:ext cx="2349795" cy="156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C6AB22-491E-3506-9445-30B28F48F03A}"/>
              </a:ext>
            </a:extLst>
          </p:cNvPr>
          <p:cNvSpPr txBox="1"/>
          <p:nvPr/>
        </p:nvSpPr>
        <p:spPr>
          <a:xfrm>
            <a:off x="7113179" y="1990254"/>
            <a:ext cx="1237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©️ </a:t>
            </a:r>
            <a:r>
              <a:rPr lang="hu-HU" dirty="0" err="1"/>
              <a:t>ChatGPT</a:t>
            </a:r>
            <a:endParaRPr lang="hu-HU" dirty="0"/>
          </a:p>
        </p:txBody>
      </p:sp>
      <p:pic>
        <p:nvPicPr>
          <p:cNvPr id="6" name="Graphic 5" descr="Confused face outline with solid fill">
            <a:extLst>
              <a:ext uri="{FF2B5EF4-FFF2-40B4-BE49-F238E27FC236}">
                <a16:creationId xmlns:a16="http://schemas.microsoft.com/office/drawing/2014/main" id="{1F0C9D73-3DE6-0B0B-9FFF-2354755611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96624" y="126052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81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07CCF3-0D88-A904-0CC1-F70F9E851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A picture containing text, sign, clipart, vector graphics&#10;&#10;Description automatically generated">
            <a:extLst>
              <a:ext uri="{FF2B5EF4-FFF2-40B4-BE49-F238E27FC236}">
                <a16:creationId xmlns:a16="http://schemas.microsoft.com/office/drawing/2014/main" id="{FA6F4C5C-540A-E93F-5125-730EBCF34C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184" y="1092012"/>
            <a:ext cx="1267660" cy="6489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E20B2B-84EA-77DE-ACB3-C7301C4B5DD2}"/>
              </a:ext>
            </a:extLst>
          </p:cNvPr>
          <p:cNvSpPr txBox="1"/>
          <p:nvPr/>
        </p:nvSpPr>
        <p:spPr>
          <a:xfrm>
            <a:off x="3590264" y="1872577"/>
            <a:ext cx="2063499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HU" sz="1350">
                <a:hlinkClick r:id="rId3"/>
              </a:rPr>
              <a:t>https://www.itstudy.hu/</a:t>
            </a:r>
            <a:r>
              <a:rPr lang="en-HU" sz="135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08962B-3146-776A-3C93-CFB2C0C90BBD}"/>
              </a:ext>
            </a:extLst>
          </p:cNvPr>
          <p:cNvSpPr txBox="1"/>
          <p:nvPr/>
        </p:nvSpPr>
        <p:spPr>
          <a:xfrm>
            <a:off x="456488" y="5476834"/>
            <a:ext cx="478073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U" sz="2100" b="1"/>
              <a:t>Szakképzésfejlesztés &amp; Kutatás &amp; Oktatás</a:t>
            </a:r>
          </a:p>
        </p:txBody>
      </p:sp>
      <p:pic>
        <p:nvPicPr>
          <p:cNvPr id="13" name="Picture 12" descr="A close-up of a brochure&#10;&#10;AI-generated content may be incorrect.">
            <a:extLst>
              <a:ext uri="{FF2B5EF4-FFF2-40B4-BE49-F238E27FC236}">
                <a16:creationId xmlns:a16="http://schemas.microsoft.com/office/drawing/2014/main" id="{62EDA9EE-9E55-9FB7-33FE-CE3D176193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0064" y="3018313"/>
            <a:ext cx="2638393" cy="21863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E07C2B1-B2A8-6BA0-24A8-68D074BA31A3}"/>
              </a:ext>
            </a:extLst>
          </p:cNvPr>
          <p:cNvSpPr txBox="1"/>
          <p:nvPr/>
        </p:nvSpPr>
        <p:spPr>
          <a:xfrm>
            <a:off x="529211" y="1747773"/>
            <a:ext cx="2674436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HU" sz="1350">
                <a:hlinkClick r:id="rId5"/>
              </a:rPr>
              <a:t>https://www.szamalk-szalezi.hu/</a:t>
            </a:r>
            <a:r>
              <a:rPr lang="en-HU" sz="1350"/>
              <a:t>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88FC65C-164D-461F-8039-A60DE6C0F3E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8928" b="37096"/>
          <a:stretch/>
        </p:blipFill>
        <p:spPr>
          <a:xfrm>
            <a:off x="456488" y="988751"/>
            <a:ext cx="2819883" cy="675966"/>
          </a:xfrm>
          <a:prstGeom prst="rect">
            <a:avLst/>
          </a:prstGeom>
        </p:spPr>
      </p:pic>
      <p:pic>
        <p:nvPicPr>
          <p:cNvPr id="2" name="Content Placeholder 24">
            <a:extLst>
              <a:ext uri="{FF2B5EF4-FFF2-40B4-BE49-F238E27FC236}">
                <a16:creationId xmlns:a16="http://schemas.microsoft.com/office/drawing/2014/main" id="{A63F6B5B-CFC9-BF2D-5599-00789CCF74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942" y="4456406"/>
            <a:ext cx="547943" cy="4050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3" name="Kép 7">
            <a:extLst>
              <a:ext uri="{FF2B5EF4-FFF2-40B4-BE49-F238E27FC236}">
                <a16:creationId xmlns:a16="http://schemas.microsoft.com/office/drawing/2014/main" id="{38073C25-C594-FC48-1E87-6D70EEBF8C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626" y="932619"/>
            <a:ext cx="2041080" cy="699799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42F2B4-4B79-E812-5BAB-ABC970550E4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372" y="4433813"/>
            <a:ext cx="547943" cy="4050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41E8C7-11D5-1BC1-C3D5-CED7FECD0FE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618" y="4472886"/>
            <a:ext cx="547943" cy="4050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6" name="Kép 1">
            <a:extLst>
              <a:ext uri="{FF2B5EF4-FFF2-40B4-BE49-F238E27FC236}">
                <a16:creationId xmlns:a16="http://schemas.microsoft.com/office/drawing/2014/main" id="{50860C11-F6EB-F231-F2E1-96C1D894FA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53177" y="1985412"/>
            <a:ext cx="2542857" cy="1457143"/>
          </a:xfrm>
          <a:prstGeom prst="rect">
            <a:avLst/>
          </a:prstGeom>
        </p:spPr>
      </p:pic>
      <p:pic>
        <p:nvPicPr>
          <p:cNvPr id="9" name="Kép 4">
            <a:extLst>
              <a:ext uri="{FF2B5EF4-FFF2-40B4-BE49-F238E27FC236}">
                <a16:creationId xmlns:a16="http://schemas.microsoft.com/office/drawing/2014/main" id="{3D4708BE-4204-F1A7-DB22-13634B2F865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81344" y="3076328"/>
            <a:ext cx="1957143" cy="1185714"/>
          </a:xfrm>
          <a:prstGeom prst="rect">
            <a:avLst/>
          </a:prstGeom>
        </p:spPr>
      </p:pic>
      <p:pic>
        <p:nvPicPr>
          <p:cNvPr id="10" name="Kép 8">
            <a:extLst>
              <a:ext uri="{FF2B5EF4-FFF2-40B4-BE49-F238E27FC236}">
                <a16:creationId xmlns:a16="http://schemas.microsoft.com/office/drawing/2014/main" id="{7CCB84F4-BCC8-DEBE-EE09-9F6338C34FB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31563" y="3530520"/>
            <a:ext cx="1629921" cy="7315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A3E9126-5729-3C76-7317-EB34F11EA2C6}"/>
              </a:ext>
            </a:extLst>
          </p:cNvPr>
          <p:cNvSpPr txBox="1"/>
          <p:nvPr/>
        </p:nvSpPr>
        <p:spPr>
          <a:xfrm>
            <a:off x="6428803" y="1675141"/>
            <a:ext cx="198913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>
                <a:hlinkClick r:id="rId14"/>
              </a:rPr>
              <a:t>https://www.prompt.hu/</a:t>
            </a:r>
            <a:r>
              <a:rPr lang="en-GB" sz="1350" dirty="0"/>
              <a:t> </a:t>
            </a:r>
            <a:endParaRPr lang="en-HU" sz="1350"/>
          </a:p>
        </p:txBody>
      </p:sp>
      <p:pic>
        <p:nvPicPr>
          <p:cNvPr id="7" name="Picture 6" descr="A blue and black logo&#10;&#10;AI-generated content may be incorrect.">
            <a:extLst>
              <a:ext uri="{FF2B5EF4-FFF2-40B4-BE49-F238E27FC236}">
                <a16:creationId xmlns:a16="http://schemas.microsoft.com/office/drawing/2014/main" id="{C623461A-8A3E-B877-AE63-78856C4542E9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r="24959" b="21571"/>
          <a:stretch>
            <a:fillRect/>
          </a:stretch>
        </p:blipFill>
        <p:spPr>
          <a:xfrm>
            <a:off x="343260" y="2197475"/>
            <a:ext cx="3430882" cy="8208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4A0E62-3B08-BE8C-92E5-FB87CA66E333}"/>
              </a:ext>
            </a:extLst>
          </p:cNvPr>
          <p:cNvSpPr txBox="1"/>
          <p:nvPr/>
        </p:nvSpPr>
        <p:spPr>
          <a:xfrm>
            <a:off x="5795118" y="5137084"/>
            <a:ext cx="33488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U" sz="2100" b="1"/>
              <a:t>Mesterséges intelligencia megoldások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33DD49-6065-8E49-080D-887EBE11B1EB}"/>
              </a:ext>
            </a:extLst>
          </p:cNvPr>
          <p:cNvSpPr txBox="1"/>
          <p:nvPr/>
        </p:nvSpPr>
        <p:spPr>
          <a:xfrm>
            <a:off x="96393" y="52555"/>
            <a:ext cx="35400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U" sz="4000" dirty="0"/>
              <a:t>BEMUTATKOZÁS</a:t>
            </a:r>
          </a:p>
        </p:txBody>
      </p:sp>
      <p:pic>
        <p:nvPicPr>
          <p:cNvPr id="1026" name="Picture 2" descr="Home">
            <a:extLst>
              <a:ext uri="{FF2B5EF4-FFF2-40B4-BE49-F238E27FC236}">
                <a16:creationId xmlns:a16="http://schemas.microsoft.com/office/drawing/2014/main" id="{7E3950D4-0B44-7174-FCF0-E2869963F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203" y="2506234"/>
            <a:ext cx="1183614" cy="415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4930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410C4-34D5-EE03-3773-3401044CF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540" y="348044"/>
            <a:ext cx="8037086" cy="1761843"/>
          </a:xfrm>
        </p:spPr>
        <p:txBody>
          <a:bodyPr>
            <a:normAutofit/>
          </a:bodyPr>
          <a:lstStyle/>
          <a:p>
            <a:pPr algn="l"/>
            <a:r>
              <a:rPr lang="hu-HU" dirty="0"/>
              <a:t>Megkérdezték a diákokat: mire használjátok?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AB1C52-658F-F1C1-4AFE-D5D65BE59B82}"/>
              </a:ext>
            </a:extLst>
          </p:cNvPr>
          <p:cNvSpPr txBox="1"/>
          <p:nvPr/>
        </p:nvSpPr>
        <p:spPr>
          <a:xfrm>
            <a:off x="335979" y="2109887"/>
            <a:ext cx="534159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err="1"/>
              <a:t>Esszék</a:t>
            </a:r>
            <a:r>
              <a:rPr lang="en-GB" sz="2000" dirty="0"/>
              <a:t>, </a:t>
            </a:r>
            <a:r>
              <a:rPr lang="en-GB" sz="2000" dirty="0" err="1"/>
              <a:t>fogalmazások</a:t>
            </a:r>
            <a:r>
              <a:rPr lang="en-GB" sz="2000" dirty="0"/>
              <a:t> </a:t>
            </a:r>
            <a:r>
              <a:rPr lang="en-GB" sz="2000" dirty="0" err="1"/>
              <a:t>gyártása</a:t>
            </a:r>
            <a:r>
              <a:rPr lang="en-GB" sz="2000" dirty="0"/>
              <a:t>/</a:t>
            </a:r>
            <a:r>
              <a:rPr lang="en-GB" sz="2000" dirty="0" err="1"/>
              <a:t>elkészítése</a:t>
            </a: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err="1"/>
              <a:t>Vizsgára</a:t>
            </a:r>
            <a:r>
              <a:rPr lang="en-GB" sz="2000" dirty="0"/>
              <a:t> </a:t>
            </a:r>
            <a:r>
              <a:rPr lang="en-GB" sz="2000" dirty="0" err="1"/>
              <a:t>való</a:t>
            </a:r>
            <a:r>
              <a:rPr lang="en-GB" sz="2000" dirty="0"/>
              <a:t> </a:t>
            </a:r>
            <a:r>
              <a:rPr lang="en-GB" sz="2000" dirty="0" err="1"/>
              <a:t>felkészülés</a:t>
            </a:r>
            <a:r>
              <a:rPr lang="en-GB" sz="2000" dirty="0"/>
              <a:t>, </a:t>
            </a:r>
            <a:r>
              <a:rPr lang="en-GB" sz="2000" dirty="0" err="1"/>
              <a:t>vizsgatételek</a:t>
            </a:r>
            <a:r>
              <a:rPr lang="en-GB" sz="2000" dirty="0"/>
              <a:t> (</a:t>
            </a:r>
            <a:r>
              <a:rPr lang="en-GB" sz="2000" dirty="0" err="1"/>
              <a:t>puska</a:t>
            </a:r>
            <a:r>
              <a:rPr lang="en-GB" sz="2000" dirty="0"/>
              <a:t>) </a:t>
            </a:r>
            <a:r>
              <a:rPr lang="en-GB" sz="2000" dirty="0" err="1"/>
              <a:t>kidolgozása</a:t>
            </a: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err="1"/>
              <a:t>Programozás</a:t>
            </a:r>
            <a:r>
              <a:rPr lang="en-GB" sz="2000" dirty="0"/>
              <a:t>, </a:t>
            </a:r>
            <a:r>
              <a:rPr lang="en-GB" sz="2000" dirty="0" err="1"/>
              <a:t>kódgenerálás</a:t>
            </a: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err="1">
                <a:solidFill>
                  <a:srgbClr val="FF0000"/>
                </a:solidFill>
              </a:rPr>
              <a:t>Esetenként</a:t>
            </a:r>
            <a:r>
              <a:rPr lang="en-GB" sz="2000" dirty="0"/>
              <a:t> </a:t>
            </a:r>
            <a:r>
              <a:rPr lang="en-GB" sz="2000" dirty="0" err="1"/>
              <a:t>tanulás</a:t>
            </a:r>
            <a:r>
              <a:rPr lang="en-GB" sz="2000" dirty="0"/>
              <a:t>, </a:t>
            </a:r>
            <a:r>
              <a:rPr lang="en-GB" sz="2000" dirty="0" err="1"/>
              <a:t>fogalmak</a:t>
            </a:r>
            <a:r>
              <a:rPr lang="en-GB" sz="2000" dirty="0"/>
              <a:t> </a:t>
            </a:r>
            <a:r>
              <a:rPr lang="en-GB" sz="2000" dirty="0" err="1"/>
              <a:t>tisztázása</a:t>
            </a: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err="1"/>
              <a:t>Matematikai</a:t>
            </a:r>
            <a:r>
              <a:rPr lang="en-GB" sz="2000" dirty="0"/>
              <a:t>, </a:t>
            </a:r>
            <a:r>
              <a:rPr lang="en-GB" sz="2000" dirty="0" err="1"/>
              <a:t>műszaki</a:t>
            </a:r>
            <a:r>
              <a:rPr lang="en-GB" sz="2000" dirty="0"/>
              <a:t> </a:t>
            </a:r>
            <a:r>
              <a:rPr lang="en-GB" sz="2000" dirty="0" err="1"/>
              <a:t>feladatok</a:t>
            </a:r>
            <a:r>
              <a:rPr lang="en-GB" sz="2000" dirty="0"/>
              <a:t> </a:t>
            </a:r>
            <a:r>
              <a:rPr lang="en-GB" sz="2000" dirty="0" err="1"/>
              <a:t>megoldása</a:t>
            </a:r>
            <a:r>
              <a:rPr lang="en-GB" sz="2000" dirty="0"/>
              <a:t>, </a:t>
            </a:r>
            <a:r>
              <a:rPr lang="en-GB" sz="2000" dirty="0" err="1"/>
              <a:t>kutatás</a:t>
            </a: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err="1"/>
              <a:t>Vizuális</a:t>
            </a:r>
            <a:r>
              <a:rPr lang="en-GB" sz="2000" dirty="0"/>
              <a:t>, </a:t>
            </a:r>
            <a:r>
              <a:rPr lang="en-GB" sz="2000" dirty="0" err="1"/>
              <a:t>kreatív</a:t>
            </a:r>
            <a:r>
              <a:rPr lang="en-GB" sz="2000" dirty="0"/>
              <a:t> </a:t>
            </a:r>
            <a:r>
              <a:rPr lang="en-GB" sz="2000" dirty="0" err="1"/>
              <a:t>tartalmak</a:t>
            </a:r>
            <a:r>
              <a:rPr lang="en-GB" sz="2000" dirty="0"/>
              <a:t> </a:t>
            </a:r>
            <a:r>
              <a:rPr lang="en-GB" sz="2000" dirty="0" err="1"/>
              <a:t>létrehozása</a:t>
            </a:r>
            <a:r>
              <a:rPr lang="en-GB" sz="20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err="1"/>
              <a:t>Hétköznapi</a:t>
            </a:r>
            <a:r>
              <a:rPr lang="en-GB" sz="2000" dirty="0"/>
              <a:t> </a:t>
            </a:r>
            <a:r>
              <a:rPr lang="en-GB" sz="2000" dirty="0" err="1"/>
              <a:t>feladatok</a:t>
            </a:r>
            <a:r>
              <a:rPr lang="en-GB" sz="2000" dirty="0"/>
              <a:t>, </a:t>
            </a:r>
            <a:r>
              <a:rPr lang="en-GB" sz="2000" dirty="0" err="1"/>
              <a:t>edzésterv</a:t>
            </a:r>
            <a:r>
              <a:rPr lang="en-GB" sz="2000" dirty="0"/>
              <a:t>, </a:t>
            </a:r>
            <a:r>
              <a:rPr lang="en-GB" sz="2000" dirty="0" err="1"/>
              <a:t>útvonalterv</a:t>
            </a:r>
            <a:r>
              <a:rPr lang="en-GB" sz="2000" dirty="0"/>
              <a:t>, </a:t>
            </a:r>
            <a:r>
              <a:rPr lang="en-GB" sz="2000" dirty="0" err="1"/>
              <a:t>stb</a:t>
            </a:r>
            <a:r>
              <a:rPr lang="en-GB" sz="2000" dirty="0"/>
              <a:t>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B0B8504-3FB5-D7DA-302F-1AF0595498E7}"/>
              </a:ext>
            </a:extLst>
          </p:cNvPr>
          <p:cNvGrpSpPr/>
          <p:nvPr/>
        </p:nvGrpSpPr>
        <p:grpSpPr>
          <a:xfrm>
            <a:off x="5220586" y="2419774"/>
            <a:ext cx="3731743" cy="3561539"/>
            <a:chOff x="5220586" y="2419774"/>
            <a:chExt cx="3731743" cy="3561539"/>
          </a:xfrm>
        </p:grpSpPr>
        <p:pic>
          <p:nvPicPr>
            <p:cNvPr id="5124" name="Picture 4" descr="Hamar tönkremegy a mosógép, ha ezekre ...">
              <a:extLst>
                <a:ext uri="{FF2B5EF4-FFF2-40B4-BE49-F238E27FC236}">
                  <a16:creationId xmlns:a16="http://schemas.microsoft.com/office/drawing/2014/main" id="{7594680B-A2E9-2E7F-C56A-FC67EE5C61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90710">
              <a:off x="5286850" y="2419774"/>
              <a:ext cx="3492500" cy="2324100"/>
            </a:xfrm>
            <a:prstGeom prst="cloud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58E36E8-5B26-C14C-4A88-E114CE6117F4}"/>
                </a:ext>
              </a:extLst>
            </p:cNvPr>
            <p:cNvSpPr txBox="1"/>
            <p:nvPr/>
          </p:nvSpPr>
          <p:spPr>
            <a:xfrm>
              <a:off x="5220586" y="5334982"/>
              <a:ext cx="373174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dirty="0"/>
                <a:t>…</a:t>
              </a:r>
              <a:r>
                <a:rPr lang="en-GB" sz="1800" dirty="0"/>
                <a:t> </a:t>
              </a:r>
              <a:r>
                <a:rPr lang="en-GB" sz="1800" dirty="0" err="1"/>
                <a:t>és</a:t>
              </a:r>
              <a:r>
                <a:rPr lang="en-GB" sz="1800" dirty="0"/>
                <a:t> pl. </a:t>
              </a:r>
              <a:r>
                <a:rPr lang="en-GB" sz="1800" dirty="0" err="1"/>
                <a:t>megtudni</a:t>
              </a:r>
              <a:r>
                <a:rPr lang="en-GB" sz="1800" dirty="0"/>
                <a:t>, </a:t>
              </a:r>
              <a:r>
                <a:rPr lang="en-GB" sz="1800" dirty="0" err="1"/>
                <a:t>hogy</a:t>
              </a:r>
              <a:r>
                <a:rPr lang="en-GB" sz="1800" dirty="0"/>
                <a:t> </a:t>
              </a:r>
              <a:r>
                <a:rPr lang="en-GB" sz="1800" dirty="0" err="1"/>
                <a:t>hogyan</a:t>
              </a:r>
              <a:r>
                <a:rPr lang="en-GB" sz="1800" dirty="0"/>
                <a:t> </a:t>
              </a:r>
              <a:r>
                <a:rPr lang="en-GB" sz="1800" dirty="0" err="1"/>
                <a:t>működik</a:t>
              </a:r>
              <a:r>
                <a:rPr lang="en-GB" sz="1800" dirty="0"/>
                <a:t> a </a:t>
              </a:r>
              <a:r>
                <a:rPr lang="en-GB" sz="1800" dirty="0" err="1"/>
                <a:t>mosógép</a:t>
              </a:r>
              <a:r>
                <a:rPr lang="en-GB" sz="1800" dirty="0"/>
                <a:t>?</a:t>
              </a:r>
              <a:endParaRPr lang="hu-HU" dirty="0"/>
            </a:p>
          </p:txBody>
        </p:sp>
      </p:grpSp>
    </p:spTree>
    <p:extLst>
      <p:ext uri="{BB962C8B-B14F-4D97-AF65-F5344CB8AC3E}">
        <p14:creationId xmlns:p14="http://schemas.microsoft.com/office/powerpoint/2010/main" val="161996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8C049-F113-AD88-0EDA-24E5C3FAC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8273" y="576269"/>
            <a:ext cx="3928731" cy="782885"/>
          </a:xfrm>
        </p:spPr>
        <p:txBody>
          <a:bodyPr>
            <a:normAutofit/>
          </a:bodyPr>
          <a:lstStyle/>
          <a:p>
            <a:r>
              <a:rPr lang="hu-HU" dirty="0"/>
              <a:t>Veszélyek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56EDA2-7728-0147-2168-9DA5092838AC}"/>
              </a:ext>
            </a:extLst>
          </p:cNvPr>
          <p:cNvSpPr txBox="1"/>
          <p:nvPr/>
        </p:nvSpPr>
        <p:spPr>
          <a:xfrm>
            <a:off x="626628" y="1720840"/>
            <a:ext cx="80825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/>
              <a:t>Kritikátlan</a:t>
            </a:r>
            <a:r>
              <a:rPr lang="en-GB" sz="2400" dirty="0"/>
              <a:t> </a:t>
            </a:r>
            <a:r>
              <a:rPr lang="en-GB" sz="2400" dirty="0" err="1"/>
              <a:t>átvétel</a:t>
            </a:r>
            <a:r>
              <a:rPr lang="en-GB" sz="2400" dirty="0"/>
              <a:t>, </a:t>
            </a:r>
            <a:r>
              <a:rPr lang="en-GB" sz="2400" dirty="0" err="1"/>
              <a:t>az</a:t>
            </a:r>
            <a:r>
              <a:rPr lang="en-GB" sz="2400" dirty="0"/>
              <a:t> </a:t>
            </a:r>
            <a:r>
              <a:rPr lang="en-GB" sz="2400" dirty="0" err="1"/>
              <a:t>ellenőrzés</a:t>
            </a:r>
            <a:r>
              <a:rPr lang="en-GB" sz="2400" dirty="0"/>
              <a:t> </a:t>
            </a:r>
            <a:r>
              <a:rPr lang="en-GB" sz="2400" dirty="0" err="1"/>
              <a:t>hiánya</a:t>
            </a:r>
            <a:r>
              <a:rPr lang="en-GB" sz="2400" dirty="0"/>
              <a:t>, </a:t>
            </a:r>
            <a:r>
              <a:rPr lang="hu-HU" sz="2400" dirty="0"/>
              <a:t>pontatlanság és hibás megoldások a beadott feladatokban.</a:t>
            </a: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/>
              <a:t>Gondolkodási készségek visszafejlődése, ellustulás.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/>
              <a:t>Etikus használat hiánya, plágium veszély.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/>
              <a:t>Inkonzisztens használat, rossz kérdezési technika.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/>
              <a:t>Tájékozatlanság, nem ismerik eléggé az MI-ben rejlő lehetőségeket.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/>
              <a:t>A tanulók gyakran „önigazolást” keresnek, ha pl. sérelem éri őket.</a:t>
            </a:r>
          </a:p>
        </p:txBody>
      </p:sp>
    </p:spTree>
    <p:extLst>
      <p:ext uri="{BB962C8B-B14F-4D97-AF65-F5344CB8AC3E}">
        <p14:creationId xmlns:p14="http://schemas.microsoft.com/office/powerpoint/2010/main" val="237873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809C12A-0CD8-A5B9-E5A3-B7831906C7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8460231"/>
              </p:ext>
            </p:extLst>
          </p:nvPr>
        </p:nvGraphicFramePr>
        <p:xfrm>
          <a:off x="425089" y="1426350"/>
          <a:ext cx="8293821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59942">
                  <a:extLst>
                    <a:ext uri="{9D8B030D-6E8A-4147-A177-3AD203B41FA5}">
                      <a16:colId xmlns:a16="http://schemas.microsoft.com/office/drawing/2014/main" val="808197569"/>
                    </a:ext>
                  </a:extLst>
                </a:gridCol>
                <a:gridCol w="4033879">
                  <a:extLst>
                    <a:ext uri="{9D8B030D-6E8A-4147-A177-3AD203B41FA5}">
                      <a16:colId xmlns:a16="http://schemas.microsoft.com/office/drawing/2014/main" val="997924546"/>
                    </a:ext>
                  </a:extLst>
                </a:gridCol>
              </a:tblGrid>
              <a:tr h="319506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TANÁR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DIÁKOK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4064617"/>
                  </a:ext>
                </a:extLst>
              </a:tr>
              <a:tr h="319506">
                <a:tc gridSpan="2">
                  <a:txBody>
                    <a:bodyPr/>
                    <a:lstStyle/>
                    <a:p>
                      <a:pPr algn="ctr"/>
                      <a:endParaRPr lang="hu-H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3956643"/>
                  </a:ext>
                </a:extLst>
              </a:tr>
              <a:tr h="2236543">
                <a:tc>
                  <a:txBody>
                    <a:bodyPr/>
                    <a:lstStyle/>
                    <a:p>
                      <a:r>
                        <a:rPr lang="en-GB" dirty="0" err="1"/>
                        <a:t>Változatosabb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és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érdekesebb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órák</a:t>
                      </a:r>
                      <a:r>
                        <a:rPr lang="en-GB" dirty="0"/>
                        <a:t>, </a:t>
                      </a:r>
                      <a:r>
                        <a:rPr lang="en-GB" dirty="0" err="1"/>
                        <a:t>magasabb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tanulói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motiváció</a:t>
                      </a:r>
                      <a:r>
                        <a:rPr lang="en-GB" dirty="0"/>
                        <a:t>.</a:t>
                      </a:r>
                    </a:p>
                    <a:p>
                      <a:r>
                        <a:rPr lang="en-GB" dirty="0" err="1"/>
                        <a:t>Differenciálás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lehetősége</a:t>
                      </a:r>
                      <a:r>
                        <a:rPr lang="en-GB" dirty="0"/>
                        <a:t>: </a:t>
                      </a:r>
                      <a:r>
                        <a:rPr lang="en-GB" dirty="0" err="1"/>
                        <a:t>egyéni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képességekhez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illeszkedő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feladatok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generálása</a:t>
                      </a:r>
                      <a:r>
                        <a:rPr lang="en-GB" dirty="0"/>
                        <a:t>.</a:t>
                      </a:r>
                    </a:p>
                    <a:p>
                      <a:r>
                        <a:rPr lang="en-GB" dirty="0" err="1"/>
                        <a:t>Gyors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anyagkészítés</a:t>
                      </a:r>
                      <a:r>
                        <a:rPr lang="en-GB" dirty="0"/>
                        <a:t> (</a:t>
                      </a:r>
                      <a:r>
                        <a:rPr lang="en-GB" dirty="0" err="1"/>
                        <a:t>feladatok</a:t>
                      </a:r>
                      <a:r>
                        <a:rPr lang="en-GB" dirty="0"/>
                        <a:t>, </a:t>
                      </a:r>
                      <a:r>
                        <a:rPr lang="en-GB" dirty="0" err="1"/>
                        <a:t>tesztek</a:t>
                      </a:r>
                      <a:r>
                        <a:rPr lang="en-GB" dirty="0"/>
                        <a:t>, </a:t>
                      </a:r>
                      <a:r>
                        <a:rPr lang="en-GB" dirty="0" err="1"/>
                        <a:t>videók</a:t>
                      </a:r>
                      <a:r>
                        <a:rPr lang="en-GB" dirty="0"/>
                        <a:t>), </a:t>
                      </a:r>
                      <a:r>
                        <a:rPr lang="en-GB" dirty="0" err="1"/>
                        <a:t>időmegtakarítás</a:t>
                      </a:r>
                      <a:r>
                        <a:rPr lang="en-GB" dirty="0"/>
                        <a:t>.</a:t>
                      </a:r>
                    </a:p>
                    <a:p>
                      <a:r>
                        <a:rPr lang="en-GB" dirty="0" err="1"/>
                        <a:t>Kritikus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gondolkodás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fejlesztése</a:t>
                      </a:r>
                      <a:r>
                        <a:rPr lang="en-GB" dirty="0"/>
                        <a:t> a </a:t>
                      </a:r>
                      <a:r>
                        <a:rPr lang="en-GB" dirty="0" err="1"/>
                        <a:t>hibás</a:t>
                      </a:r>
                      <a:r>
                        <a:rPr lang="en-GB" dirty="0"/>
                        <a:t> MI-</a:t>
                      </a:r>
                      <a:r>
                        <a:rPr lang="en-GB" dirty="0" err="1"/>
                        <a:t>válaszok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javításán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keresztül</a:t>
                      </a:r>
                      <a:r>
                        <a:rPr lang="en-GB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Könnyebben érthető magyarázatok, egyszerűbb nyelvezet.</a:t>
                      </a:r>
                    </a:p>
                    <a:p>
                      <a:endParaRPr lang="hu-HU" dirty="0"/>
                    </a:p>
                    <a:p>
                      <a:r>
                        <a:rPr lang="hu-HU" dirty="0"/>
                        <a:t>Gyors hozzáférés példákhoz, összefoglalókhoz.</a:t>
                      </a:r>
                    </a:p>
                    <a:p>
                      <a:endParaRPr lang="hu-HU" dirty="0"/>
                    </a:p>
                    <a:p>
                      <a:r>
                        <a:rPr lang="hu-HU" dirty="0"/>
                        <a:t>Tanulás (házi feladat, vizsgára készülés, szervezés, programozás)</a:t>
                      </a:r>
                    </a:p>
                    <a:p>
                      <a:endParaRPr lang="hu-HU" dirty="0"/>
                    </a:p>
                    <a:p>
                      <a:r>
                        <a:rPr lang="hu-HU" dirty="0">
                          <a:solidFill>
                            <a:srgbClr val="C00000"/>
                          </a:solidFill>
                        </a:rPr>
                        <a:t>(Gyorsan, komolyabb befektetés nélkül meg lehet oldani lehetetlennek tűnő feladatokat!?)</a:t>
                      </a:r>
                    </a:p>
                    <a:p>
                      <a:endParaRPr lang="hu-HU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466496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6B85C59-1C12-438A-3C80-936EEE9BD90C}"/>
              </a:ext>
            </a:extLst>
          </p:cNvPr>
          <p:cNvSpPr txBox="1"/>
          <p:nvPr/>
        </p:nvSpPr>
        <p:spPr>
          <a:xfrm>
            <a:off x="4357315" y="723569"/>
            <a:ext cx="106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ELŐNYÖK</a:t>
            </a:r>
          </a:p>
        </p:txBody>
      </p:sp>
    </p:spTree>
    <p:extLst>
      <p:ext uri="{BB962C8B-B14F-4D97-AF65-F5344CB8AC3E}">
        <p14:creationId xmlns:p14="http://schemas.microsoft.com/office/powerpoint/2010/main" val="30921958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9180DE06-7362-4888-AADA-7AADD57AC4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77" name="Group 7176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2218699" y="2733628"/>
            <a:ext cx="1340409" cy="5777807"/>
            <a:chOff x="329184" y="2"/>
            <a:chExt cx="524256" cy="5777807"/>
          </a:xfrm>
        </p:grpSpPr>
        <p:cxnSp>
          <p:nvCxnSpPr>
            <p:cNvPr id="7178" name="Straight Connector 7177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79" name="Rectangle 7178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2"/>
              <a:ext cx="524256" cy="566677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181" name="Rectangle 7180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6467" y="372533"/>
            <a:ext cx="4587584" cy="60687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Férfi tanár rajzfilm Szabad kép - Public Domain Pictures">
            <a:extLst>
              <a:ext uri="{FF2B5EF4-FFF2-40B4-BE49-F238E27FC236}">
                <a16:creationId xmlns:a16="http://schemas.microsoft.com/office/drawing/2014/main" id="{254FA635-2DB8-2968-EAEC-3709D23C1D0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6947" y="1926635"/>
            <a:ext cx="4206623" cy="3004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4164D0-6C21-26D6-7EB8-6C31AAD71B2B}"/>
              </a:ext>
            </a:extLst>
          </p:cNvPr>
          <p:cNvSpPr txBox="1"/>
          <p:nvPr/>
        </p:nvSpPr>
        <p:spPr>
          <a:xfrm>
            <a:off x="528415" y="5330143"/>
            <a:ext cx="45636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/>
              <a:t>MIT mondanak a tanárok?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E18655-EC1D-212B-41DD-01ED814A2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0998" y="2326208"/>
            <a:ext cx="3646054" cy="189968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defTabSz="914400">
              <a:lnSpc>
                <a:spcPct val="90000"/>
              </a:lnSpc>
            </a:pPr>
            <a:r>
              <a:rPr lang="en-US" sz="3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Az MI </a:t>
            </a:r>
            <a:r>
              <a:rPr lang="en-US" sz="33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kulcsfontosságú</a:t>
            </a:r>
            <a:r>
              <a:rPr lang="en-US" sz="3300" dirty="0"/>
              <a:t>!</a:t>
            </a:r>
            <a:r>
              <a:rPr lang="en-US" sz="3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dirty="0" err="1"/>
              <a:t>Meg</a:t>
            </a:r>
            <a:r>
              <a:rPr lang="en-US" sz="33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kerülhetetlen</a:t>
            </a:r>
            <a:r>
              <a:rPr lang="en-US" sz="3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en-US" sz="33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szakképzésben</a:t>
            </a:r>
            <a:endParaRPr lang="en-US" sz="33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347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AD41768-2153-0E61-7859-D0121337C8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4883" y="2308014"/>
            <a:ext cx="6400800" cy="717605"/>
          </a:xfrm>
        </p:spPr>
        <p:txBody>
          <a:bodyPr>
            <a:normAutofit/>
          </a:bodyPr>
          <a:lstStyle/>
          <a:p>
            <a:r>
              <a:rPr lang="hu-HU" dirty="0"/>
              <a:t>Az oktatás jövőjének új koordinátái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8F7F077-5643-CC27-C555-C1DE18503F1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821955" y="453656"/>
            <a:ext cx="7772400" cy="16463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/>
              <a:t>A 21. századi iskola – Védett sziget, vagy küzdőtér?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D7D903-23EE-9CDC-3A8D-749C15B13163}"/>
              </a:ext>
            </a:extLst>
          </p:cNvPr>
          <p:cNvSpPr txBox="1"/>
          <p:nvPr/>
        </p:nvSpPr>
        <p:spPr>
          <a:xfrm>
            <a:off x="2179674" y="5784112"/>
            <a:ext cx="5916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/>
              <a:t>Podcast: Elavult tanárképzés, korszerűtlen oktatási rendszer </a:t>
            </a:r>
          </a:p>
        </p:txBody>
      </p:sp>
      <p:pic>
        <p:nvPicPr>
          <p:cNvPr id="12" name="Online Media 11" descr="Elavult tanárképzés, korszerűtlen oktatási rendszer |  Másrészről">
            <a:hlinkClick r:id="" action="ppaction://media"/>
            <a:extLst>
              <a:ext uri="{FF2B5EF4-FFF2-40B4-BE49-F238E27FC236}">
                <a16:creationId xmlns:a16="http://schemas.microsoft.com/office/drawing/2014/main" id="{4D862536-E816-617D-97DB-2BB2B69A3BF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206307" y="3613183"/>
            <a:ext cx="25400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46444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A0C18-B874-52F1-54D2-FE5CD3AA1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Majd a tanárok ...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19976C-CB91-1F82-E59D-73D2AD218C8E}"/>
              </a:ext>
            </a:extLst>
          </p:cNvPr>
          <p:cNvSpPr txBox="1"/>
          <p:nvPr/>
        </p:nvSpPr>
        <p:spPr>
          <a:xfrm>
            <a:off x="1408104" y="1244501"/>
            <a:ext cx="7004375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Történet az iskolai agresszióról – majd a tanárok megoldják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Munkaerőpiac: a technológia exponenciális fejlődése – lehetetlen tankönyvekkel követni – majd a tanárok ...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Az új generációt fel kell készíteni a globális problémák megoldására – majd ...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A diákokat meg kell tanítani az MI tudatos használatára, a képernyő előtt töltött idő korlátozására ...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66345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87220-06CB-9BEE-070E-3A5B13FD7A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/>
              <a:t>Kérdések?</a:t>
            </a:r>
          </a:p>
        </p:txBody>
      </p:sp>
    </p:spTree>
    <p:extLst>
      <p:ext uri="{BB962C8B-B14F-4D97-AF65-F5344CB8AC3E}">
        <p14:creationId xmlns:p14="http://schemas.microsoft.com/office/powerpoint/2010/main" val="258454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BF82C-D78B-CF82-7D19-2C06334B1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EF905-72CE-99C9-BE11-68BC96FF6D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/>
              <a:t>Köszönet a megtisztelő figyelemért!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9347A9-6F11-D536-5444-9EC81A0EC0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/>
              <a:t>Hartyányi Mária</a:t>
            </a:r>
          </a:p>
          <a:p>
            <a:r>
              <a:rPr lang="hu-HU" dirty="0">
                <a:hlinkClick r:id="rId2"/>
              </a:rPr>
              <a:t>maria.hartyanyi@itstudy.hu</a:t>
            </a:r>
            <a:r>
              <a:rPr lang="hu-H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930303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>
          <a:extLst>
            <a:ext uri="{FF2B5EF4-FFF2-40B4-BE49-F238E27FC236}">
              <a16:creationId xmlns:a16="http://schemas.microsoft.com/office/drawing/2014/main" id="{C4E44E0F-AD42-71E6-CE22-A0D1FB8BC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5998789F-9A3C-7F19-84BF-4D0E1C2FA8B3}"/>
              </a:ext>
            </a:extLst>
          </p:cNvPr>
          <p:cNvGrpSpPr/>
          <p:nvPr/>
        </p:nvGrpSpPr>
        <p:grpSpPr>
          <a:xfrm>
            <a:off x="2481309" y="183299"/>
            <a:ext cx="4522025" cy="517940"/>
            <a:chOff x="311504" y="141788"/>
            <a:chExt cx="2204411" cy="343411"/>
          </a:xfrm>
        </p:grpSpPr>
        <p:pic>
          <p:nvPicPr>
            <p:cNvPr id="106" name="Google Shape;106;p3">
              <a:extLst>
                <a:ext uri="{FF2B5EF4-FFF2-40B4-BE49-F238E27FC236}">
                  <a16:creationId xmlns:a16="http://schemas.microsoft.com/office/drawing/2014/main" id="{37D582ED-62A9-DAF4-C3F4-5D3CAAF69C39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71809" y="177610"/>
              <a:ext cx="2144106" cy="2916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8" name="Google Shape;108;p3">
              <a:extLst>
                <a:ext uri="{FF2B5EF4-FFF2-40B4-BE49-F238E27FC236}">
                  <a16:creationId xmlns:a16="http://schemas.microsoft.com/office/drawing/2014/main" id="{425BA221-3495-5CA0-1AF9-36432FD5A759}"/>
                </a:ext>
              </a:extLst>
            </p:cNvPr>
            <p:cNvSpPr/>
            <p:nvPr/>
          </p:nvSpPr>
          <p:spPr>
            <a:xfrm>
              <a:off x="311504" y="141788"/>
              <a:ext cx="2204411" cy="3434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906" tIns="69934" rIns="139906" bIns="69934" anchor="t" anchorCtr="0">
              <a:spAutoFit/>
            </a:bodyPr>
            <a:lstStyle/>
            <a:p>
              <a:pPr lvl="0" algn="ctr">
                <a:buSzPts val="1600"/>
              </a:pPr>
              <a:r>
                <a:rPr lang="es-ES" sz="2448" dirty="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CSR - ESG</a:t>
              </a:r>
            </a:p>
          </p:txBody>
        </p:sp>
      </p:grpSp>
      <p:pic>
        <p:nvPicPr>
          <p:cNvPr id="114" name="Google Shape;114;p3">
            <a:extLst>
              <a:ext uri="{FF2B5EF4-FFF2-40B4-BE49-F238E27FC236}">
                <a16:creationId xmlns:a16="http://schemas.microsoft.com/office/drawing/2014/main" id="{0ACC6174-1FE9-EED7-2790-F6EF9FF082B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5783777"/>
            <a:ext cx="4742321" cy="163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3">
            <a:extLst>
              <a:ext uri="{FF2B5EF4-FFF2-40B4-BE49-F238E27FC236}">
                <a16:creationId xmlns:a16="http://schemas.microsoft.com/office/drawing/2014/main" id="{D3739274-F433-20C6-40EE-9930F5CEBD1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76064" y="4032364"/>
            <a:ext cx="1783473" cy="1697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3">
            <a:extLst>
              <a:ext uri="{FF2B5EF4-FFF2-40B4-BE49-F238E27FC236}">
                <a16:creationId xmlns:a16="http://schemas.microsoft.com/office/drawing/2014/main" id="{D24210AD-61C8-C9D6-4798-1DD4AB0E9C05}"/>
              </a:ext>
            </a:extLst>
          </p:cNvPr>
          <p:cNvPicPr preferRelativeResize="0"/>
          <p:nvPr/>
        </p:nvPicPr>
        <p:blipFill rotWithShape="1">
          <a:blip r:embed="rId6">
            <a:alphaModFix amt="80000"/>
          </a:blip>
          <a:srcRect/>
          <a:stretch/>
        </p:blipFill>
        <p:spPr>
          <a:xfrm>
            <a:off x="6635009" y="3429000"/>
            <a:ext cx="2540774" cy="280983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25FF89E-1904-6296-9E1E-4E87E0666DD8}"/>
              </a:ext>
            </a:extLst>
          </p:cNvPr>
          <p:cNvGrpSpPr/>
          <p:nvPr/>
        </p:nvGrpSpPr>
        <p:grpSpPr>
          <a:xfrm>
            <a:off x="450109" y="2201734"/>
            <a:ext cx="2878941" cy="677611"/>
            <a:chOff x="199178" y="7555"/>
            <a:chExt cx="2788496" cy="442800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C860DEE9-CB51-FCF8-2FAE-B2C39A715A75}"/>
                </a:ext>
              </a:extLst>
            </p:cNvPr>
            <p:cNvSpPr/>
            <p:nvPr/>
          </p:nvSpPr>
          <p:spPr>
            <a:xfrm>
              <a:off x="199178" y="7555"/>
              <a:ext cx="2788496" cy="4428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HU" sz="2755"/>
            </a:p>
          </p:txBody>
        </p:sp>
        <p:sp>
          <p:nvSpPr>
            <p:cNvPr id="14" name="Rounded Rectangle 4">
              <a:extLst>
                <a:ext uri="{FF2B5EF4-FFF2-40B4-BE49-F238E27FC236}">
                  <a16:creationId xmlns:a16="http://schemas.microsoft.com/office/drawing/2014/main" id="{9631A81E-CD3A-B509-6861-D74E9EDB321B}"/>
                </a:ext>
              </a:extLst>
            </p:cNvPr>
            <p:cNvSpPr txBox="1"/>
            <p:nvPr/>
          </p:nvSpPr>
          <p:spPr>
            <a:xfrm>
              <a:off x="220794" y="29171"/>
              <a:ext cx="2745264" cy="3995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1291" tIns="0" rIns="161291" bIns="0" numCol="1" spcCol="1270" anchor="ctr" anchorCtr="0">
              <a:noAutofit/>
            </a:bodyPr>
            <a:lstStyle/>
            <a:p>
              <a:pPr defTabSz="61219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377" dirty="0" err="1">
                  <a:solidFill>
                    <a:schemeClr val="bg1"/>
                  </a:solidFill>
                  <a:latin typeface="Montserrat" pitchFamily="2" charset="77"/>
                </a:rPr>
                <a:t>Környezeti</a:t>
              </a:r>
              <a:r>
                <a:rPr lang="en-GB" sz="1377" dirty="0">
                  <a:solidFill>
                    <a:schemeClr val="bg1"/>
                  </a:solidFill>
                  <a:latin typeface="Montserrat" pitchFamily="2" charset="77"/>
                </a:rPr>
                <a:t> </a:t>
              </a:r>
              <a:r>
                <a:rPr lang="en-GB" sz="1377" dirty="0" err="1">
                  <a:solidFill>
                    <a:schemeClr val="bg1"/>
                  </a:solidFill>
                  <a:latin typeface="Montserrat" pitchFamily="2" charset="77"/>
                </a:rPr>
                <a:t>kihívások</a:t>
              </a:r>
              <a:endParaRPr lang="en-GB" sz="1377" dirty="0">
                <a:solidFill>
                  <a:schemeClr val="bg1"/>
                </a:solidFill>
                <a:latin typeface="Montserrat" pitchFamily="2" charset="77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2119A32-E107-6C1D-8C1F-8B80F37F3C79}"/>
              </a:ext>
            </a:extLst>
          </p:cNvPr>
          <p:cNvGrpSpPr/>
          <p:nvPr/>
        </p:nvGrpSpPr>
        <p:grpSpPr>
          <a:xfrm>
            <a:off x="453619" y="3022253"/>
            <a:ext cx="2878529" cy="677611"/>
            <a:chOff x="199178" y="687955"/>
            <a:chExt cx="2788496" cy="442800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6D11DB4C-6E1A-4912-44F9-0F74C1A538E5}"/>
                </a:ext>
              </a:extLst>
            </p:cNvPr>
            <p:cNvSpPr/>
            <p:nvPr/>
          </p:nvSpPr>
          <p:spPr>
            <a:xfrm>
              <a:off x="199178" y="687955"/>
              <a:ext cx="2788496" cy="4428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HU" sz="2755"/>
            </a:p>
          </p:txBody>
        </p:sp>
        <p:sp>
          <p:nvSpPr>
            <p:cNvPr id="12" name="Rounded Rectangle 6">
              <a:extLst>
                <a:ext uri="{FF2B5EF4-FFF2-40B4-BE49-F238E27FC236}">
                  <a16:creationId xmlns:a16="http://schemas.microsoft.com/office/drawing/2014/main" id="{1EBEC4AC-49F8-C61E-E2A1-0756F99BDC9F}"/>
                </a:ext>
              </a:extLst>
            </p:cNvPr>
            <p:cNvSpPr txBox="1"/>
            <p:nvPr/>
          </p:nvSpPr>
          <p:spPr>
            <a:xfrm>
              <a:off x="220794" y="709571"/>
              <a:ext cx="2745264" cy="3995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1291" tIns="0" rIns="161291" bIns="0" numCol="1" spcCol="1270" anchor="ctr" anchorCtr="0">
              <a:noAutofit/>
            </a:bodyPr>
            <a:lstStyle/>
            <a:p>
              <a:pPr defTabSz="61219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377" dirty="0" err="1">
                  <a:solidFill>
                    <a:schemeClr val="bg1"/>
                  </a:solidFill>
                  <a:latin typeface="Montserrat" pitchFamily="2" charset="77"/>
                </a:rPr>
                <a:t>Társadalmi</a:t>
              </a:r>
              <a:r>
                <a:rPr lang="en-GB" sz="1377" dirty="0">
                  <a:solidFill>
                    <a:schemeClr val="bg1"/>
                  </a:solidFill>
                  <a:latin typeface="Montserrat" pitchFamily="2" charset="77"/>
                </a:rPr>
                <a:t> </a:t>
              </a:r>
              <a:r>
                <a:rPr lang="en-GB" sz="1377" dirty="0" err="1">
                  <a:solidFill>
                    <a:schemeClr val="bg1"/>
                  </a:solidFill>
                  <a:latin typeface="Montserrat" pitchFamily="2" charset="77"/>
                </a:rPr>
                <a:t>kihívások</a:t>
              </a:r>
              <a:endParaRPr lang="en-GB" sz="1377" dirty="0">
                <a:solidFill>
                  <a:schemeClr val="bg1"/>
                </a:solidFill>
                <a:latin typeface="Montserrat" pitchFamily="2" charset="77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D0D4D2B-304D-628E-7DA2-E753847DFBA8}"/>
              </a:ext>
            </a:extLst>
          </p:cNvPr>
          <p:cNvGrpSpPr/>
          <p:nvPr/>
        </p:nvGrpSpPr>
        <p:grpSpPr>
          <a:xfrm>
            <a:off x="476687" y="3873398"/>
            <a:ext cx="2825788" cy="677611"/>
            <a:chOff x="249411" y="2062336"/>
            <a:chExt cx="2788496" cy="442800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02CE9126-EAD5-DBBD-7B24-32FE04D13A43}"/>
                </a:ext>
              </a:extLst>
            </p:cNvPr>
            <p:cNvSpPr/>
            <p:nvPr/>
          </p:nvSpPr>
          <p:spPr>
            <a:xfrm>
              <a:off x="249411" y="2062336"/>
              <a:ext cx="2788496" cy="4428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HU" sz="2755"/>
            </a:p>
          </p:txBody>
        </p:sp>
        <p:sp>
          <p:nvSpPr>
            <p:cNvPr id="8" name="Rounded Rectangle 10">
              <a:extLst>
                <a:ext uri="{FF2B5EF4-FFF2-40B4-BE49-F238E27FC236}">
                  <a16:creationId xmlns:a16="http://schemas.microsoft.com/office/drawing/2014/main" id="{EB8C5A34-7F23-0F3D-2F77-C1D8C1DE9CBC}"/>
                </a:ext>
              </a:extLst>
            </p:cNvPr>
            <p:cNvSpPr txBox="1"/>
            <p:nvPr/>
          </p:nvSpPr>
          <p:spPr>
            <a:xfrm>
              <a:off x="271027" y="2083952"/>
              <a:ext cx="2745264" cy="3995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1291" tIns="0" rIns="161291" bIns="0" numCol="1" spcCol="1270" anchor="ctr" anchorCtr="0">
              <a:noAutofit/>
            </a:bodyPr>
            <a:lstStyle/>
            <a:p>
              <a:pPr defTabSz="61219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377" dirty="0" err="1">
                  <a:solidFill>
                    <a:schemeClr val="bg1"/>
                  </a:solidFill>
                  <a:latin typeface="Montserrat" pitchFamily="2" charset="77"/>
                </a:rPr>
                <a:t>Technológiai</a:t>
              </a:r>
              <a:r>
                <a:rPr lang="en-GB" sz="1377" dirty="0">
                  <a:solidFill>
                    <a:schemeClr val="bg1"/>
                  </a:solidFill>
                  <a:latin typeface="Montserrat" pitchFamily="2" charset="77"/>
                </a:rPr>
                <a:t> </a:t>
              </a:r>
              <a:r>
                <a:rPr lang="en-GB" sz="1377" dirty="0" err="1">
                  <a:solidFill>
                    <a:schemeClr val="bg1"/>
                  </a:solidFill>
                  <a:latin typeface="Montserrat" pitchFamily="2" charset="77"/>
                </a:rPr>
                <a:t>kihívások</a:t>
              </a:r>
              <a:endParaRPr lang="en-GB" sz="1377" dirty="0">
                <a:solidFill>
                  <a:schemeClr val="bg1"/>
                </a:solidFill>
                <a:latin typeface="Montserrat" pitchFamily="2" charset="77"/>
              </a:endParaRPr>
            </a:p>
          </p:txBody>
        </p:sp>
      </p:grpSp>
      <p:pic>
        <p:nvPicPr>
          <p:cNvPr id="1030" name="Picture 6" descr="Veszélyben a világunk · Moly">
            <a:extLst>
              <a:ext uri="{FF2B5EF4-FFF2-40B4-BE49-F238E27FC236}">
                <a16:creationId xmlns:a16="http://schemas.microsoft.com/office/drawing/2014/main" id="{E5DBE204-C7CD-7A98-B8B0-FA5162B5C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8" t="25815" r="5421" b="4895"/>
          <a:stretch/>
        </p:blipFill>
        <p:spPr bwMode="auto">
          <a:xfrm>
            <a:off x="6008831" y="2913819"/>
            <a:ext cx="2800829" cy="264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C10AE3C3-9769-F0B8-5024-39254C4FF167}"/>
              </a:ext>
            </a:extLst>
          </p:cNvPr>
          <p:cNvGrpSpPr/>
          <p:nvPr/>
        </p:nvGrpSpPr>
        <p:grpSpPr>
          <a:xfrm>
            <a:off x="476687" y="4876428"/>
            <a:ext cx="2825788" cy="677611"/>
            <a:chOff x="249411" y="2062336"/>
            <a:chExt cx="2788496" cy="442800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A5C5ED0C-E8EF-19CF-5DBE-D80EFEE6A925}"/>
                </a:ext>
              </a:extLst>
            </p:cNvPr>
            <p:cNvSpPr/>
            <p:nvPr/>
          </p:nvSpPr>
          <p:spPr>
            <a:xfrm>
              <a:off x="249411" y="2062336"/>
              <a:ext cx="2788496" cy="4428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HU" sz="2755"/>
            </a:p>
          </p:txBody>
        </p:sp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CFD9DECD-31A3-ACB4-8977-44B36AF6F0AF}"/>
                </a:ext>
              </a:extLst>
            </p:cNvPr>
            <p:cNvSpPr txBox="1"/>
            <p:nvPr/>
          </p:nvSpPr>
          <p:spPr>
            <a:xfrm>
              <a:off x="271027" y="2083952"/>
              <a:ext cx="2745264" cy="399568"/>
            </a:xfrm>
            <a:prstGeom prst="rect">
              <a:avLst/>
            </a:prstGeom>
            <a:solidFill>
              <a:schemeClr val="accent6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1291" tIns="0" rIns="161291" bIns="0" numCol="1" spcCol="1270" anchor="ctr" anchorCtr="0">
              <a:noAutofit/>
            </a:bodyPr>
            <a:lstStyle/>
            <a:p>
              <a:pPr defTabSz="61219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377" dirty="0" err="1">
                  <a:solidFill>
                    <a:schemeClr val="bg1"/>
                  </a:solidFill>
                  <a:latin typeface="Montserrat" pitchFamily="2" charset="77"/>
                </a:rPr>
                <a:t>Politikai</a:t>
              </a:r>
              <a:r>
                <a:rPr lang="en-GB" sz="1377" dirty="0">
                  <a:solidFill>
                    <a:schemeClr val="bg1"/>
                  </a:solidFill>
                  <a:latin typeface="Montserrat" pitchFamily="2" charset="77"/>
                </a:rPr>
                <a:t> </a:t>
              </a:r>
              <a:r>
                <a:rPr lang="en-GB" sz="1377" dirty="0" err="1">
                  <a:solidFill>
                    <a:schemeClr val="bg1"/>
                  </a:solidFill>
                  <a:latin typeface="Montserrat" pitchFamily="2" charset="77"/>
                </a:rPr>
                <a:t>kihívások</a:t>
              </a:r>
              <a:endParaRPr lang="en-GB" sz="1377" dirty="0">
                <a:solidFill>
                  <a:schemeClr val="bg1"/>
                </a:solidFill>
                <a:latin typeface="Montserrat" pitchFamily="2" charset="77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C30EC51-48CB-E8E2-7E9E-D80EAF4968FB}"/>
              </a:ext>
            </a:extLst>
          </p:cNvPr>
          <p:cNvSpPr txBox="1"/>
          <p:nvPr/>
        </p:nvSpPr>
        <p:spPr>
          <a:xfrm>
            <a:off x="3549647" y="2129929"/>
            <a:ext cx="2211765" cy="586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71" dirty="0" err="1">
                <a:latin typeface="Montserrat" pitchFamily="2" charset="77"/>
              </a:rPr>
              <a:t>Éghajlatváltozás</a:t>
            </a:r>
            <a:r>
              <a:rPr lang="en-GB" sz="1071" dirty="0">
                <a:latin typeface="Montserrat" pitchFamily="2" charset="77"/>
              </a:rPr>
              <a:t>, </a:t>
            </a:r>
            <a:r>
              <a:rPr lang="en-GB" sz="1071" dirty="0" err="1">
                <a:latin typeface="Montserrat" pitchFamily="2" charset="77"/>
              </a:rPr>
              <a:t>szennyezés</a:t>
            </a:r>
            <a:r>
              <a:rPr lang="en-GB" sz="1071" dirty="0">
                <a:latin typeface="Montserrat" pitchFamily="2" charset="77"/>
              </a:rPr>
              <a:t>, </a:t>
            </a:r>
            <a:r>
              <a:rPr lang="en-GB" sz="1071" dirty="0" err="1">
                <a:latin typeface="Montserrat" pitchFamily="2" charset="77"/>
              </a:rPr>
              <a:t>biodiverzitás</a:t>
            </a:r>
            <a:r>
              <a:rPr lang="en-GB" sz="1071" dirty="0">
                <a:latin typeface="Montserrat" pitchFamily="2" charset="77"/>
              </a:rPr>
              <a:t>, </a:t>
            </a:r>
            <a:r>
              <a:rPr lang="en-GB" sz="1071" dirty="0" err="1">
                <a:latin typeface="Montserrat" pitchFamily="2" charset="77"/>
              </a:rPr>
              <a:t>környezetkárosodás</a:t>
            </a:r>
            <a:r>
              <a:rPr lang="en-GB" sz="1071" dirty="0">
                <a:latin typeface="Montserrat" pitchFamily="2" charset="77"/>
              </a:rPr>
              <a:t> ...</a:t>
            </a:r>
            <a:endParaRPr lang="en-HU" sz="107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582460-FD1B-C9D8-F052-FCCCCB9A7B47}"/>
              </a:ext>
            </a:extLst>
          </p:cNvPr>
          <p:cNvSpPr txBox="1"/>
          <p:nvPr/>
        </p:nvSpPr>
        <p:spPr>
          <a:xfrm>
            <a:off x="3576017" y="2976909"/>
            <a:ext cx="2211765" cy="751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71" dirty="0">
                <a:latin typeface="Montserrat" pitchFamily="2" charset="77"/>
              </a:rPr>
              <a:t>A </a:t>
            </a:r>
            <a:r>
              <a:rPr lang="en-GB" sz="1071" dirty="0" err="1">
                <a:latin typeface="Montserrat" pitchFamily="2" charset="77"/>
              </a:rPr>
              <a:t>népesség</a:t>
            </a:r>
            <a:r>
              <a:rPr lang="en-GB" sz="1071" dirty="0">
                <a:latin typeface="Montserrat" pitchFamily="2" charset="77"/>
              </a:rPr>
              <a:t> </a:t>
            </a:r>
            <a:r>
              <a:rPr lang="en-GB" sz="1071" dirty="0" err="1">
                <a:latin typeface="Montserrat" pitchFamily="2" charset="77"/>
              </a:rPr>
              <a:t>elöregedése</a:t>
            </a:r>
            <a:r>
              <a:rPr lang="en-GB" sz="1071" dirty="0">
                <a:latin typeface="Montserrat" pitchFamily="2" charset="77"/>
              </a:rPr>
              <a:t>, </a:t>
            </a:r>
            <a:r>
              <a:rPr lang="en-GB" sz="1071" dirty="0" err="1">
                <a:latin typeface="Montserrat" pitchFamily="2" charset="77"/>
              </a:rPr>
              <a:t>az</a:t>
            </a:r>
            <a:r>
              <a:rPr lang="en-GB" sz="1071" dirty="0">
                <a:latin typeface="Montserrat" pitchFamily="2" charset="77"/>
              </a:rPr>
              <a:t> </a:t>
            </a:r>
            <a:r>
              <a:rPr lang="en-GB" sz="1071" dirty="0" err="1">
                <a:latin typeface="Montserrat" pitchFamily="2" charset="77"/>
              </a:rPr>
              <a:t>urbanizáció</a:t>
            </a:r>
            <a:r>
              <a:rPr lang="en-GB" sz="1071" dirty="0">
                <a:latin typeface="Montserrat" pitchFamily="2" charset="77"/>
              </a:rPr>
              <a:t>, a </a:t>
            </a:r>
            <a:r>
              <a:rPr lang="en-GB" sz="1071" dirty="0" err="1">
                <a:latin typeface="Montserrat" pitchFamily="2" charset="77"/>
              </a:rPr>
              <a:t>migráció</a:t>
            </a:r>
            <a:r>
              <a:rPr lang="en-GB" sz="1071" dirty="0">
                <a:latin typeface="Montserrat" pitchFamily="2" charset="77"/>
              </a:rPr>
              <a:t>, a </a:t>
            </a:r>
            <a:r>
              <a:rPr lang="en-GB" sz="1071" dirty="0" err="1">
                <a:latin typeface="Montserrat" pitchFamily="2" charset="77"/>
              </a:rPr>
              <a:t>digitális</a:t>
            </a:r>
            <a:r>
              <a:rPr lang="en-GB" sz="1071" dirty="0">
                <a:latin typeface="Montserrat" pitchFamily="2" charset="77"/>
              </a:rPr>
              <a:t> </a:t>
            </a:r>
            <a:r>
              <a:rPr lang="en-GB" sz="1071" dirty="0" err="1">
                <a:latin typeface="Montserrat" pitchFamily="2" charset="77"/>
              </a:rPr>
              <a:t>szakadék</a:t>
            </a:r>
            <a:r>
              <a:rPr lang="en-GB" sz="1071" dirty="0">
                <a:latin typeface="Montserrat" pitchFamily="2" charset="77"/>
              </a:rPr>
              <a:t>, </a:t>
            </a:r>
            <a:r>
              <a:rPr lang="en-GB" sz="1071" dirty="0" err="1">
                <a:latin typeface="Montserrat" pitchFamily="2" charset="77"/>
              </a:rPr>
              <a:t>az</a:t>
            </a:r>
            <a:r>
              <a:rPr lang="en-GB" sz="1071" dirty="0">
                <a:latin typeface="Montserrat" pitchFamily="2" charset="77"/>
              </a:rPr>
              <a:t> </a:t>
            </a:r>
            <a:r>
              <a:rPr lang="en-GB" sz="1071" dirty="0" err="1">
                <a:latin typeface="Montserrat" pitchFamily="2" charset="77"/>
              </a:rPr>
              <a:t>egyenlőtlenség</a:t>
            </a:r>
            <a:r>
              <a:rPr lang="en-GB" sz="1071" dirty="0">
                <a:latin typeface="Montserrat" pitchFamily="2" charset="77"/>
              </a:rPr>
              <a:t>...</a:t>
            </a:r>
            <a:endParaRPr lang="en-HU" sz="107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087383-4168-D2A9-A17A-F0925402B961}"/>
              </a:ext>
            </a:extLst>
          </p:cNvPr>
          <p:cNvSpPr txBox="1"/>
          <p:nvPr/>
        </p:nvSpPr>
        <p:spPr>
          <a:xfrm>
            <a:off x="3611561" y="3875610"/>
            <a:ext cx="2333183" cy="91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71" dirty="0">
                <a:latin typeface="Montserrat" pitchFamily="2" charset="77"/>
              </a:rPr>
              <a:t>A </a:t>
            </a:r>
            <a:r>
              <a:rPr lang="en-GB" sz="1071" dirty="0" err="1">
                <a:latin typeface="Montserrat" pitchFamily="2" charset="77"/>
              </a:rPr>
              <a:t>technológiai</a:t>
            </a:r>
            <a:r>
              <a:rPr lang="en-GB" sz="1071" dirty="0">
                <a:latin typeface="Montserrat" pitchFamily="2" charset="77"/>
              </a:rPr>
              <a:t> </a:t>
            </a:r>
            <a:r>
              <a:rPr lang="en-GB" sz="1071" dirty="0" err="1">
                <a:latin typeface="Montserrat" pitchFamily="2" charset="77"/>
              </a:rPr>
              <a:t>fejlődés</a:t>
            </a:r>
            <a:r>
              <a:rPr lang="en-GB" sz="1071" dirty="0">
                <a:latin typeface="Montserrat" pitchFamily="2" charset="77"/>
              </a:rPr>
              <a:t> </a:t>
            </a:r>
            <a:r>
              <a:rPr lang="en-GB" sz="1071" dirty="0" err="1">
                <a:latin typeface="Montserrat" pitchFamily="2" charset="77"/>
              </a:rPr>
              <a:t>gyors</a:t>
            </a:r>
            <a:r>
              <a:rPr lang="en-GB" sz="1071" dirty="0">
                <a:latin typeface="Montserrat" pitchFamily="2" charset="77"/>
              </a:rPr>
              <a:t> </a:t>
            </a:r>
            <a:r>
              <a:rPr lang="en-GB" sz="1071" dirty="0" err="1">
                <a:latin typeface="Montserrat" pitchFamily="2" charset="77"/>
              </a:rPr>
              <a:t>üteme</a:t>
            </a:r>
            <a:r>
              <a:rPr lang="en-GB" sz="1071" dirty="0">
                <a:latin typeface="Montserrat" pitchFamily="2" charset="77"/>
              </a:rPr>
              <a:t>, a </a:t>
            </a:r>
            <a:r>
              <a:rPr lang="en-GB" sz="1071" dirty="0" err="1">
                <a:latin typeface="Montserrat" pitchFamily="2" charset="77"/>
              </a:rPr>
              <a:t>kiberbiztonsági</a:t>
            </a:r>
            <a:r>
              <a:rPr lang="en-GB" sz="1071" dirty="0">
                <a:latin typeface="Montserrat" pitchFamily="2" charset="77"/>
              </a:rPr>
              <a:t> </a:t>
            </a:r>
            <a:r>
              <a:rPr lang="en-GB" sz="1071" dirty="0" err="1">
                <a:latin typeface="Montserrat" pitchFamily="2" charset="77"/>
              </a:rPr>
              <a:t>aggályok</a:t>
            </a:r>
            <a:r>
              <a:rPr lang="en-GB" sz="1071" dirty="0">
                <a:latin typeface="Montserrat" pitchFamily="2" charset="77"/>
              </a:rPr>
              <a:t> és </a:t>
            </a:r>
            <a:r>
              <a:rPr lang="en-GB" sz="1071" dirty="0" err="1">
                <a:latin typeface="Montserrat" pitchFamily="2" charset="77"/>
              </a:rPr>
              <a:t>az</a:t>
            </a:r>
            <a:r>
              <a:rPr lang="en-GB" sz="1071" dirty="0">
                <a:latin typeface="Montserrat" pitchFamily="2" charset="77"/>
              </a:rPr>
              <a:t> </a:t>
            </a:r>
            <a:r>
              <a:rPr lang="en-GB" sz="1071" dirty="0" err="1">
                <a:latin typeface="Montserrat" pitchFamily="2" charset="77"/>
              </a:rPr>
              <a:t>etikai</a:t>
            </a:r>
            <a:r>
              <a:rPr lang="en-GB" sz="1071" dirty="0">
                <a:latin typeface="Montserrat" pitchFamily="2" charset="77"/>
              </a:rPr>
              <a:t> </a:t>
            </a:r>
            <a:r>
              <a:rPr lang="en-GB" sz="1071" dirty="0" err="1">
                <a:latin typeface="Montserrat" pitchFamily="2" charset="77"/>
              </a:rPr>
              <a:t>dilemmák</a:t>
            </a:r>
            <a:r>
              <a:rPr lang="en-GB" sz="1071" dirty="0">
                <a:latin typeface="Montserrat" pitchFamily="2" charset="77"/>
              </a:rPr>
              <a:t> a </a:t>
            </a:r>
            <a:r>
              <a:rPr lang="en-GB" sz="1071" dirty="0" err="1">
                <a:latin typeface="Montserrat" pitchFamily="2" charset="77"/>
              </a:rPr>
              <a:t>mesterséges</a:t>
            </a:r>
            <a:r>
              <a:rPr lang="en-GB" sz="1071" dirty="0">
                <a:latin typeface="Montserrat" pitchFamily="2" charset="77"/>
              </a:rPr>
              <a:t> </a:t>
            </a:r>
            <a:r>
              <a:rPr lang="en-GB" sz="1071" dirty="0" err="1">
                <a:latin typeface="Montserrat" pitchFamily="2" charset="77"/>
              </a:rPr>
              <a:t>intelligenciában</a:t>
            </a:r>
            <a:r>
              <a:rPr lang="en-GB" sz="1071" dirty="0">
                <a:latin typeface="Montserrat" pitchFamily="2" charset="77"/>
              </a:rPr>
              <a:t>., ...</a:t>
            </a:r>
            <a:endParaRPr lang="en-HU" sz="107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42F584-6660-2DEC-695B-8DB81650E688}"/>
              </a:ext>
            </a:extLst>
          </p:cNvPr>
          <p:cNvSpPr txBox="1"/>
          <p:nvPr/>
        </p:nvSpPr>
        <p:spPr>
          <a:xfrm>
            <a:off x="3611561" y="4824865"/>
            <a:ext cx="2333183" cy="586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71" dirty="0" err="1">
                <a:latin typeface="Montserrat" pitchFamily="2" charset="77"/>
              </a:rPr>
              <a:t>Politikai</a:t>
            </a:r>
            <a:r>
              <a:rPr lang="en-GB" sz="1071" dirty="0">
                <a:latin typeface="Montserrat" pitchFamily="2" charset="77"/>
              </a:rPr>
              <a:t> </a:t>
            </a:r>
            <a:r>
              <a:rPr lang="en-GB" sz="1071" dirty="0" err="1">
                <a:latin typeface="Montserrat" pitchFamily="2" charset="77"/>
              </a:rPr>
              <a:t>instabilitás</a:t>
            </a:r>
            <a:r>
              <a:rPr lang="en-GB" sz="1071" dirty="0">
                <a:latin typeface="Montserrat" pitchFamily="2" charset="77"/>
              </a:rPr>
              <a:t>, </a:t>
            </a:r>
            <a:r>
              <a:rPr lang="en-GB" sz="1071" dirty="0" err="1">
                <a:latin typeface="Montserrat" pitchFamily="2" charset="77"/>
              </a:rPr>
              <a:t>konfliktusok</a:t>
            </a:r>
            <a:r>
              <a:rPr lang="en-GB" sz="1071" dirty="0">
                <a:latin typeface="Montserrat" pitchFamily="2" charset="77"/>
              </a:rPr>
              <a:t> és </a:t>
            </a:r>
            <a:r>
              <a:rPr lang="en-GB" sz="1071" dirty="0" err="1">
                <a:latin typeface="Montserrat" pitchFamily="2" charset="77"/>
              </a:rPr>
              <a:t>háborúk</a:t>
            </a:r>
            <a:r>
              <a:rPr lang="en-GB" sz="1071" dirty="0">
                <a:latin typeface="Montserrat" pitchFamily="2" charset="77"/>
              </a:rPr>
              <a:t>, </a:t>
            </a:r>
            <a:r>
              <a:rPr lang="en-GB" sz="1071" dirty="0" err="1">
                <a:latin typeface="Montserrat" pitchFamily="2" charset="77"/>
              </a:rPr>
              <a:t>korrupció</a:t>
            </a:r>
            <a:r>
              <a:rPr lang="en-GB" sz="1071" dirty="0">
                <a:latin typeface="Montserrat" pitchFamily="2" charset="77"/>
              </a:rPr>
              <a:t>, </a:t>
            </a:r>
            <a:r>
              <a:rPr lang="en-GB" sz="1071" dirty="0" err="1">
                <a:latin typeface="Montserrat" pitchFamily="2" charset="77"/>
              </a:rPr>
              <a:t>bizonytalanság</a:t>
            </a:r>
            <a:r>
              <a:rPr lang="en-GB" sz="1071" dirty="0">
                <a:latin typeface="Montserrat" pitchFamily="2" charset="77"/>
              </a:rPr>
              <a:t> ,...</a:t>
            </a:r>
            <a:endParaRPr lang="en-HU" sz="1071" dirty="0"/>
          </a:p>
        </p:txBody>
      </p:sp>
      <p:sp>
        <p:nvSpPr>
          <p:cNvPr id="18" name="Google Shape;129;p4">
            <a:extLst>
              <a:ext uri="{FF2B5EF4-FFF2-40B4-BE49-F238E27FC236}">
                <a16:creationId xmlns:a16="http://schemas.microsoft.com/office/drawing/2014/main" id="{511CD0B3-B85B-93F5-65F4-B32CB4767F12}"/>
              </a:ext>
            </a:extLst>
          </p:cNvPr>
          <p:cNvSpPr/>
          <p:nvPr/>
        </p:nvSpPr>
        <p:spPr>
          <a:xfrm>
            <a:off x="450109" y="934713"/>
            <a:ext cx="8553214" cy="98877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39906" tIns="69934" rIns="139906" bIns="69934" anchor="t" anchorCtr="0">
            <a:spAutoFit/>
          </a:bodyPr>
          <a:lstStyle/>
          <a:p>
            <a:pPr>
              <a:buSzPts val="800"/>
            </a:pPr>
            <a:r>
              <a:rPr lang="en-GB" sz="1836" b="1" dirty="0" err="1">
                <a:solidFill>
                  <a:srgbClr val="1F3B77"/>
                </a:solidFill>
                <a:latin typeface="Montserrat"/>
                <a:sym typeface="Montserrat"/>
              </a:rPr>
              <a:t>Két</a:t>
            </a:r>
            <a:r>
              <a:rPr lang="en-GB" sz="1836" b="1" dirty="0">
                <a:solidFill>
                  <a:srgbClr val="1F3B77"/>
                </a:solidFill>
                <a:latin typeface="Montserrat"/>
                <a:sym typeface="Montserrat"/>
              </a:rPr>
              <a:t> </a:t>
            </a:r>
            <a:r>
              <a:rPr lang="en-GB" sz="1836" b="1" dirty="0" err="1">
                <a:solidFill>
                  <a:srgbClr val="1F3B77"/>
                </a:solidFill>
                <a:latin typeface="Montserrat"/>
                <a:sym typeface="Montserrat"/>
              </a:rPr>
              <a:t>keretrendszer</a:t>
            </a:r>
            <a:r>
              <a:rPr lang="en-GB" sz="1836" b="1" dirty="0">
                <a:solidFill>
                  <a:srgbClr val="1F3B77"/>
                </a:solidFill>
                <a:latin typeface="Montserrat"/>
                <a:sym typeface="Montserrat"/>
              </a:rPr>
              <a:t>: a </a:t>
            </a:r>
            <a:r>
              <a:rPr lang="en-GB" sz="1836" b="1" dirty="0" err="1">
                <a:solidFill>
                  <a:srgbClr val="1F3B77"/>
                </a:solidFill>
                <a:latin typeface="Montserrat"/>
                <a:sym typeface="Montserrat"/>
              </a:rPr>
              <a:t>vállalati</a:t>
            </a:r>
            <a:r>
              <a:rPr lang="en-GB" sz="1836" b="1" dirty="0">
                <a:solidFill>
                  <a:srgbClr val="1F3B77"/>
                </a:solidFill>
                <a:latin typeface="Montserrat"/>
                <a:sym typeface="Montserrat"/>
              </a:rPr>
              <a:t> </a:t>
            </a:r>
            <a:r>
              <a:rPr lang="en-GB" sz="1836" b="1" dirty="0" err="1">
                <a:solidFill>
                  <a:srgbClr val="1F3B77"/>
                </a:solidFill>
                <a:latin typeface="Montserrat"/>
                <a:sym typeface="Montserrat"/>
              </a:rPr>
              <a:t>társadalmi</a:t>
            </a:r>
            <a:r>
              <a:rPr lang="en-GB" sz="1836" b="1" dirty="0">
                <a:solidFill>
                  <a:srgbClr val="1F3B77"/>
                </a:solidFill>
                <a:latin typeface="Montserrat"/>
                <a:sym typeface="Montserrat"/>
              </a:rPr>
              <a:t> </a:t>
            </a:r>
            <a:r>
              <a:rPr lang="en-GB" sz="1836" b="1" dirty="0" err="1">
                <a:solidFill>
                  <a:srgbClr val="1F3B77"/>
                </a:solidFill>
                <a:latin typeface="Montserrat"/>
                <a:sym typeface="Montserrat"/>
              </a:rPr>
              <a:t>felelősségvállalás</a:t>
            </a:r>
            <a:r>
              <a:rPr lang="en-GB" sz="1836" b="1" dirty="0">
                <a:solidFill>
                  <a:srgbClr val="1F3B77"/>
                </a:solidFill>
                <a:latin typeface="Montserrat"/>
                <a:sym typeface="Montserrat"/>
              </a:rPr>
              <a:t> (CSR), </a:t>
            </a:r>
            <a:r>
              <a:rPr lang="en-GB" sz="1836" b="1" dirty="0" err="1">
                <a:solidFill>
                  <a:srgbClr val="1F3B77"/>
                </a:solidFill>
                <a:latin typeface="Montserrat"/>
                <a:sym typeface="Montserrat"/>
              </a:rPr>
              <a:t>és</a:t>
            </a:r>
            <a:r>
              <a:rPr lang="en-GB" sz="1836" b="1" dirty="0">
                <a:solidFill>
                  <a:srgbClr val="1F3B77"/>
                </a:solidFill>
                <a:latin typeface="Montserrat"/>
                <a:sym typeface="Montserrat"/>
              </a:rPr>
              <a:t> a </a:t>
            </a:r>
            <a:r>
              <a:rPr lang="en-GB" sz="1836" b="1" dirty="0" err="1">
                <a:solidFill>
                  <a:srgbClr val="1F3B77"/>
                </a:solidFill>
                <a:latin typeface="Montserrat"/>
                <a:sym typeface="Montserrat"/>
              </a:rPr>
              <a:t>környezeti</a:t>
            </a:r>
            <a:r>
              <a:rPr lang="en-GB" sz="1836" b="1" dirty="0">
                <a:solidFill>
                  <a:srgbClr val="1F3B77"/>
                </a:solidFill>
                <a:latin typeface="Montserrat"/>
                <a:sym typeface="Montserrat"/>
              </a:rPr>
              <a:t>, </a:t>
            </a:r>
            <a:r>
              <a:rPr lang="en-GB" sz="1836" b="1" dirty="0" err="1">
                <a:solidFill>
                  <a:srgbClr val="1F3B77"/>
                </a:solidFill>
                <a:latin typeface="Montserrat"/>
                <a:sym typeface="Montserrat"/>
              </a:rPr>
              <a:t>társadalmi</a:t>
            </a:r>
            <a:r>
              <a:rPr lang="en-GB" sz="1836" b="1" dirty="0">
                <a:solidFill>
                  <a:srgbClr val="1F3B77"/>
                </a:solidFill>
                <a:latin typeface="Montserrat"/>
                <a:sym typeface="Montserrat"/>
              </a:rPr>
              <a:t> </a:t>
            </a:r>
            <a:r>
              <a:rPr lang="en-GB" sz="1836" b="1" dirty="0" err="1">
                <a:solidFill>
                  <a:srgbClr val="1F3B77"/>
                </a:solidFill>
                <a:latin typeface="Montserrat"/>
                <a:sym typeface="Montserrat"/>
              </a:rPr>
              <a:t>és</a:t>
            </a:r>
            <a:r>
              <a:rPr lang="en-GB" sz="1836" b="1" dirty="0">
                <a:solidFill>
                  <a:srgbClr val="1F3B77"/>
                </a:solidFill>
                <a:latin typeface="Montserrat"/>
                <a:sym typeface="Montserrat"/>
              </a:rPr>
              <a:t> </a:t>
            </a:r>
            <a:r>
              <a:rPr lang="en-GB" sz="1836" b="1" dirty="0" err="1">
                <a:solidFill>
                  <a:srgbClr val="1F3B77"/>
                </a:solidFill>
                <a:latin typeface="Montserrat"/>
                <a:sym typeface="Montserrat"/>
              </a:rPr>
              <a:t>irányítási</a:t>
            </a:r>
            <a:r>
              <a:rPr lang="en-GB" sz="1836" b="1" dirty="0">
                <a:solidFill>
                  <a:srgbClr val="1F3B77"/>
                </a:solidFill>
                <a:latin typeface="Montserrat"/>
                <a:sym typeface="Montserrat"/>
              </a:rPr>
              <a:t> (ESG): </a:t>
            </a:r>
            <a:r>
              <a:rPr lang="en-GB" sz="1836" b="1" dirty="0" err="1">
                <a:solidFill>
                  <a:srgbClr val="1F3B77"/>
                </a:solidFill>
                <a:latin typeface="Montserrat"/>
                <a:sym typeface="Montserrat"/>
              </a:rPr>
              <a:t>válasz</a:t>
            </a:r>
            <a:r>
              <a:rPr lang="en-GB" sz="1836" b="1" dirty="0">
                <a:solidFill>
                  <a:srgbClr val="1F3B77"/>
                </a:solidFill>
                <a:latin typeface="Montserrat"/>
                <a:sym typeface="Montserrat"/>
              </a:rPr>
              <a:t> a GLOBÁLIS KIHÍVÁSOKRA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9956C0-5DB8-C7CD-5B4E-0970434F9467}"/>
              </a:ext>
            </a:extLst>
          </p:cNvPr>
          <p:cNvSpPr txBox="1"/>
          <p:nvPr/>
        </p:nvSpPr>
        <p:spPr>
          <a:xfrm>
            <a:off x="851263" y="6134529"/>
            <a:ext cx="7958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Van mesterséges intelligenciánk, miközben lassan elfogynak a természeti kincseink!</a:t>
            </a:r>
          </a:p>
        </p:txBody>
      </p:sp>
    </p:spTree>
    <p:extLst>
      <p:ext uri="{BB962C8B-B14F-4D97-AF65-F5344CB8AC3E}">
        <p14:creationId xmlns:p14="http://schemas.microsoft.com/office/powerpoint/2010/main" val="166050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0" grpId="0"/>
      <p:bldP spid="15" grpId="0"/>
      <p:bldP spid="18" grpId="0" animBg="1"/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2540" y="722317"/>
            <a:ext cx="9151437" cy="5041359"/>
            <a:chOff x="0" y="0"/>
            <a:chExt cx="7965140" cy="43878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965186" cy="4387850"/>
            </a:xfrm>
            <a:custGeom>
              <a:avLst/>
              <a:gdLst/>
              <a:ahLst/>
              <a:cxnLst/>
              <a:rect l="l" t="t" r="r" b="b"/>
              <a:pathLst>
                <a:path w="7965186" h="4387850">
                  <a:moveTo>
                    <a:pt x="0" y="0"/>
                  </a:moveTo>
                  <a:lnTo>
                    <a:pt x="7965186" y="0"/>
                  </a:lnTo>
                  <a:lnTo>
                    <a:pt x="7965186" y="4387850"/>
                  </a:lnTo>
                  <a:lnTo>
                    <a:pt x="0" y="43878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 sz="2757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46335" y="908328"/>
            <a:ext cx="3748706" cy="5041343"/>
            <a:chOff x="0" y="0"/>
            <a:chExt cx="3262763" cy="4387836"/>
          </a:xfrm>
        </p:grpSpPr>
        <p:sp>
          <p:nvSpPr>
            <p:cNvPr id="9" name="Freeform 9" descr="Egy könyv borítója  A mesterséges intelligencia által generált tartalom hibás lehet."/>
            <p:cNvSpPr/>
            <p:nvPr/>
          </p:nvSpPr>
          <p:spPr>
            <a:xfrm>
              <a:off x="0" y="0"/>
              <a:ext cx="3262757" cy="4387850"/>
            </a:xfrm>
            <a:custGeom>
              <a:avLst/>
              <a:gdLst/>
              <a:ahLst/>
              <a:cxnLst/>
              <a:rect l="l" t="t" r="r" b="b"/>
              <a:pathLst>
                <a:path w="3262757" h="4387850">
                  <a:moveTo>
                    <a:pt x="0" y="0"/>
                  </a:moveTo>
                  <a:lnTo>
                    <a:pt x="3262757" y="0"/>
                  </a:lnTo>
                  <a:lnTo>
                    <a:pt x="3262757" y="4387850"/>
                  </a:lnTo>
                  <a:lnTo>
                    <a:pt x="0" y="43878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895" b="2"/>
              </a:stretch>
            </a:blipFill>
          </p:spPr>
          <p:txBody>
            <a:bodyPr/>
            <a:lstStyle/>
            <a:p>
              <a:endParaRPr lang="it-IT" sz="2757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245950" y="5183115"/>
            <a:ext cx="4295780" cy="952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71"/>
              </a:lnSpc>
            </a:pPr>
            <a:r>
              <a:rPr lang="en-US" sz="1226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Európai</a:t>
            </a:r>
            <a:r>
              <a:rPr lang="en-US" sz="1226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26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Bizottság</a:t>
            </a:r>
            <a:r>
              <a:rPr lang="en-US" sz="1226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r>
              <a:rPr lang="en-US" sz="1226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Közös</a:t>
            </a:r>
            <a:r>
              <a:rPr lang="en-US" sz="1226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26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Kutatóközpont</a:t>
            </a:r>
            <a:r>
              <a:rPr lang="en-US" sz="1226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MUENCH, S., STOERMER, E., JENSEN, K., ASIKAINEN, T., SALVI, M. </a:t>
            </a:r>
            <a:r>
              <a:rPr lang="en-US" sz="1226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és</a:t>
            </a:r>
            <a:r>
              <a:rPr lang="en-US" sz="1226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SCAPOLO, F., A </a:t>
            </a:r>
            <a:r>
              <a:rPr lang="en-US" sz="1226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zöld</a:t>
            </a:r>
            <a:r>
              <a:rPr lang="en-US" sz="1226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26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és</a:t>
            </a:r>
            <a:r>
              <a:rPr lang="en-US" sz="1226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26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digitális</a:t>
            </a:r>
            <a:r>
              <a:rPr lang="en-US" sz="1226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26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jövő</a:t>
            </a:r>
            <a:r>
              <a:rPr lang="en-US" sz="1226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26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felé</a:t>
            </a:r>
            <a:r>
              <a:rPr lang="en-US" sz="1226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Az </a:t>
            </a:r>
            <a:r>
              <a:rPr lang="en-US" sz="1226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Európai</a:t>
            </a:r>
            <a:r>
              <a:rPr lang="en-US" sz="1226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26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Unió</a:t>
            </a:r>
            <a:r>
              <a:rPr lang="en-US" sz="1226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26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Kiadóhivatala</a:t>
            </a:r>
            <a:r>
              <a:rPr lang="en-US" sz="1226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Luxemburg, 2022, https://</a:t>
            </a:r>
            <a:r>
              <a:rPr lang="en-US" sz="1226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data.europa.eu</a:t>
            </a:r>
            <a:r>
              <a:rPr lang="en-US" sz="1226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/</a:t>
            </a:r>
            <a:r>
              <a:rPr lang="en-US" sz="1226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doi</a:t>
            </a:r>
            <a:r>
              <a:rPr lang="en-US" sz="1226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/10.2760/54, JRC129319</a:t>
            </a:r>
          </a:p>
        </p:txBody>
      </p:sp>
      <p:pic>
        <p:nvPicPr>
          <p:cNvPr id="11266" name="Picture 2" descr="Scan me!">
            <a:extLst>
              <a:ext uri="{FF2B5EF4-FFF2-40B4-BE49-F238E27FC236}">
                <a16:creationId xmlns:a16="http://schemas.microsoft.com/office/drawing/2014/main" id="{4F1DDADB-344B-B97A-8C7E-580041399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960" y="1798038"/>
            <a:ext cx="2692400" cy="26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402DE9BD-FEC6-A944-EA17-CCF2AEF82693}"/>
              </a:ext>
            </a:extLst>
          </p:cNvPr>
          <p:cNvSpPr txBox="1"/>
          <p:nvPr/>
        </p:nvSpPr>
        <p:spPr>
          <a:xfrm>
            <a:off x="2211246" y="-27807"/>
            <a:ext cx="4503917" cy="112213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>
              <a:lnSpc>
                <a:spcPts val="3350"/>
              </a:lnSpc>
            </a:pPr>
            <a:r>
              <a:rPr lang="en-US" sz="31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EU-</a:t>
            </a:r>
            <a:r>
              <a:rPr lang="en-US" sz="310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kezdeményezések</a:t>
            </a:r>
            <a:r>
              <a:rPr lang="en-US" sz="310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4D2C9EB-BAAE-D679-8F18-DFC86A6C6B55}"/>
              </a:ext>
            </a:extLst>
          </p:cNvPr>
          <p:cNvSpPr txBox="1"/>
          <p:nvPr/>
        </p:nvSpPr>
        <p:spPr>
          <a:xfrm>
            <a:off x="329458" y="2367171"/>
            <a:ext cx="825208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4400" dirty="0"/>
              <a:t>Jelen van-e a mesterséges intelligencia a szakképzésben, vagy csak beszélünk róla?</a:t>
            </a:r>
          </a:p>
        </p:txBody>
      </p:sp>
    </p:spTree>
    <p:extLst>
      <p:ext uri="{BB962C8B-B14F-4D97-AF65-F5344CB8AC3E}">
        <p14:creationId xmlns:p14="http://schemas.microsoft.com/office/powerpoint/2010/main" val="11675195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10998"/>
            <a:ext cx="9144000" cy="5035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 l="59745" t="18565" r="12251" b="19108"/>
          <a:stretch/>
        </p:blipFill>
        <p:spPr>
          <a:xfrm>
            <a:off x="262864" y="910998"/>
            <a:ext cx="1346155" cy="1963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03227" y="1050126"/>
            <a:ext cx="2540774" cy="280983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"/>
          <p:cNvSpPr txBox="1"/>
          <p:nvPr/>
        </p:nvSpPr>
        <p:spPr>
          <a:xfrm>
            <a:off x="3802495" y="5065991"/>
            <a:ext cx="4897071" cy="74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9906" tIns="139906" rIns="139906" bIns="139906" anchor="t" anchorCtr="0">
            <a:noAutofit/>
          </a:bodyPr>
          <a:lstStyle/>
          <a:p>
            <a:pPr>
              <a:buClr>
                <a:srgbClr val="000000"/>
              </a:buClr>
              <a:buSzPts val="600"/>
            </a:pPr>
            <a:endParaRPr sz="765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" name="Google Shape;88;p1"/>
          <p:cNvPicPr preferRelativeResize="0"/>
          <p:nvPr/>
        </p:nvPicPr>
        <p:blipFill rotWithShape="1">
          <a:blip r:embed="rId4">
            <a:alphaModFix/>
          </a:blip>
          <a:srcRect r="41145"/>
          <a:stretch/>
        </p:blipFill>
        <p:spPr>
          <a:xfrm>
            <a:off x="564933" y="182113"/>
            <a:ext cx="3579990" cy="342156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8E7CE131-E062-D197-DB6E-CD79AE81E3E7}"/>
              </a:ext>
            </a:extLst>
          </p:cNvPr>
          <p:cNvSpPr txBox="1"/>
          <p:nvPr/>
        </p:nvSpPr>
        <p:spPr>
          <a:xfrm>
            <a:off x="262864" y="3133822"/>
            <a:ext cx="81074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Jó</a:t>
            </a:r>
            <a:r>
              <a:rPr lang="en-US" sz="4000" b="1" dirty="0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gyakorlat</a:t>
            </a:r>
            <a:r>
              <a:rPr lang="en-US" sz="4000" b="1" dirty="0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 a TWIN (</a:t>
            </a:r>
            <a:r>
              <a:rPr lang="en-US" sz="4000" b="1" dirty="0" err="1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zöld</a:t>
            </a:r>
            <a:r>
              <a:rPr lang="en-US" sz="4000" b="1" dirty="0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és</a:t>
            </a:r>
            <a:r>
              <a:rPr lang="en-US" sz="4000" b="1" dirty="0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digitális</a:t>
            </a:r>
            <a:r>
              <a:rPr lang="en-US" sz="4000" b="1" dirty="0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) </a:t>
            </a:r>
            <a:r>
              <a:rPr lang="en-US" sz="4000" b="1" dirty="0" err="1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készségek</a:t>
            </a:r>
            <a:r>
              <a:rPr lang="en-US" sz="4000" b="1" dirty="0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fejlesztéséhez</a:t>
            </a:r>
            <a:endParaRPr lang="en-US" sz="4000" b="1" dirty="0">
              <a:solidFill>
                <a:srgbClr val="FFFFFF"/>
              </a:solidFill>
              <a:latin typeface="Aptos Bold"/>
              <a:ea typeface="Aptos Bold"/>
              <a:cs typeface="Aptos Bold"/>
              <a:sym typeface="Aptos Bold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A2DCF7-C315-324D-81B9-96764E284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54">
            <a:extLst>
              <a:ext uri="{FF2B5EF4-FFF2-40B4-BE49-F238E27FC236}">
                <a16:creationId xmlns:a16="http://schemas.microsoft.com/office/drawing/2014/main" id="{643F141A-08C7-17FB-DF92-B15C6AB5DF84}"/>
              </a:ext>
            </a:extLst>
          </p:cNvPr>
          <p:cNvSpPr txBox="1"/>
          <p:nvPr/>
        </p:nvSpPr>
        <p:spPr>
          <a:xfrm>
            <a:off x="4572000" y="972231"/>
            <a:ext cx="4181710" cy="1915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2370" indent="-262370">
              <a:spcAft>
                <a:spcPts val="918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1F3B77"/>
                </a:solidFill>
                <a:latin typeface="Montserrat"/>
                <a:cs typeface="Calibri"/>
                <a:sym typeface="Calibri"/>
              </a:rPr>
              <a:t>A </a:t>
            </a:r>
            <a:r>
              <a:rPr lang="en-GB" sz="1600" dirty="0" err="1">
                <a:solidFill>
                  <a:srgbClr val="1F3B77"/>
                </a:solidFill>
                <a:latin typeface="Montserrat"/>
                <a:cs typeface="Calibri"/>
                <a:sym typeface="Calibri"/>
              </a:rPr>
              <a:t>cég</a:t>
            </a:r>
            <a:r>
              <a:rPr lang="en-GB" sz="1600" dirty="0">
                <a:solidFill>
                  <a:srgbClr val="1F3B77"/>
                </a:solidFill>
                <a:latin typeface="Montserrat"/>
                <a:cs typeface="Calibri"/>
                <a:sym typeface="Calibri"/>
              </a:rPr>
              <a:t> </a:t>
            </a:r>
            <a:r>
              <a:rPr lang="en-GB" sz="1600" dirty="0" err="1">
                <a:solidFill>
                  <a:srgbClr val="1F3B77"/>
                </a:solidFill>
                <a:latin typeface="Montserrat"/>
                <a:cs typeface="Calibri"/>
                <a:sym typeface="Calibri"/>
              </a:rPr>
              <a:t>tevékenységének</a:t>
            </a:r>
            <a:r>
              <a:rPr lang="en-GB" sz="1600" dirty="0">
                <a:solidFill>
                  <a:srgbClr val="1F3B77"/>
                </a:solidFill>
                <a:latin typeface="Montserrat"/>
                <a:cs typeface="Calibri"/>
                <a:sym typeface="Calibri"/>
              </a:rPr>
              <a:t> </a:t>
            </a:r>
            <a:r>
              <a:rPr lang="en-GB" sz="1600" dirty="0" err="1">
                <a:solidFill>
                  <a:srgbClr val="1F3B77"/>
                </a:solidFill>
                <a:latin typeface="Montserrat"/>
                <a:cs typeface="Calibri"/>
                <a:sym typeface="Calibri"/>
              </a:rPr>
              <a:t>elemzése</a:t>
            </a:r>
            <a:r>
              <a:rPr lang="en-GB" sz="1600" dirty="0">
                <a:solidFill>
                  <a:srgbClr val="1F3B77"/>
                </a:solidFill>
                <a:latin typeface="Montserrat"/>
                <a:cs typeface="Calibri"/>
                <a:sym typeface="Calibri"/>
              </a:rPr>
              <a:t>
CSR/ESG </a:t>
            </a:r>
            <a:r>
              <a:rPr lang="en-GB" sz="1600" dirty="0" err="1">
                <a:solidFill>
                  <a:srgbClr val="1F3B77"/>
                </a:solidFill>
                <a:latin typeface="Montserrat"/>
                <a:cs typeface="Calibri"/>
                <a:sym typeface="Calibri"/>
              </a:rPr>
              <a:t>lehetőségek</a:t>
            </a:r>
            <a:r>
              <a:rPr lang="en-GB" sz="1600" dirty="0">
                <a:solidFill>
                  <a:srgbClr val="1F3B77"/>
                </a:solidFill>
                <a:latin typeface="Montserrat"/>
                <a:cs typeface="Calibri"/>
                <a:sym typeface="Calibri"/>
              </a:rPr>
              <a:t> </a:t>
            </a:r>
            <a:r>
              <a:rPr lang="en-GB" sz="1600" dirty="0" err="1">
                <a:solidFill>
                  <a:srgbClr val="1F3B77"/>
                </a:solidFill>
                <a:latin typeface="Montserrat"/>
                <a:cs typeface="Calibri"/>
                <a:sym typeface="Calibri"/>
              </a:rPr>
              <a:t>feltárása</a:t>
            </a:r>
            <a:r>
              <a:rPr lang="en-GB" sz="1600" dirty="0">
                <a:solidFill>
                  <a:srgbClr val="1F3B77"/>
                </a:solidFill>
                <a:latin typeface="Montserrat"/>
                <a:cs typeface="Calibri"/>
                <a:sym typeface="Calibri"/>
              </a:rPr>
              <a:t>
</a:t>
            </a:r>
            <a:r>
              <a:rPr lang="en-GB" sz="1600" dirty="0" err="1">
                <a:solidFill>
                  <a:srgbClr val="1F3B77"/>
                </a:solidFill>
                <a:latin typeface="Montserrat"/>
                <a:cs typeface="Calibri"/>
                <a:sym typeface="Calibri"/>
              </a:rPr>
              <a:t>Feladat</a:t>
            </a:r>
            <a:r>
              <a:rPr lang="en-GB" sz="1600" dirty="0">
                <a:solidFill>
                  <a:srgbClr val="1F3B77"/>
                </a:solidFill>
                <a:latin typeface="Montserrat"/>
                <a:cs typeface="Calibri"/>
                <a:sym typeface="Calibri"/>
              </a:rPr>
              <a:t> </a:t>
            </a:r>
            <a:r>
              <a:rPr lang="en-GB" sz="1600" dirty="0" err="1">
                <a:solidFill>
                  <a:srgbClr val="1F3B77"/>
                </a:solidFill>
                <a:latin typeface="Montserrat"/>
                <a:cs typeface="Calibri"/>
                <a:sym typeface="Calibri"/>
              </a:rPr>
              <a:t>megfogalmazása</a:t>
            </a:r>
            <a:r>
              <a:rPr lang="en-GB" sz="1600" dirty="0">
                <a:solidFill>
                  <a:srgbClr val="1F3B77"/>
                </a:solidFill>
                <a:latin typeface="Montserrat"/>
                <a:cs typeface="Calibri"/>
                <a:sym typeface="Calibri"/>
              </a:rPr>
              <a:t>, </a:t>
            </a:r>
            <a:r>
              <a:rPr lang="en-GB" sz="1600" dirty="0" err="1">
                <a:solidFill>
                  <a:srgbClr val="1F3B77"/>
                </a:solidFill>
                <a:latin typeface="Montserrat"/>
                <a:cs typeface="Calibri"/>
                <a:sym typeface="Calibri"/>
              </a:rPr>
              <a:t>szükséges</a:t>
            </a:r>
            <a:r>
              <a:rPr lang="en-GB" sz="1600" dirty="0">
                <a:solidFill>
                  <a:srgbClr val="1F3B77"/>
                </a:solidFill>
                <a:latin typeface="Montserrat"/>
                <a:cs typeface="Calibri"/>
                <a:sym typeface="Calibri"/>
              </a:rPr>
              <a:t> </a:t>
            </a:r>
            <a:r>
              <a:rPr lang="en-GB" sz="1600" dirty="0" err="1">
                <a:solidFill>
                  <a:srgbClr val="1F3B77"/>
                </a:solidFill>
                <a:latin typeface="Montserrat"/>
                <a:cs typeface="Calibri"/>
                <a:sym typeface="Calibri"/>
              </a:rPr>
              <a:t>eszközök</a:t>
            </a:r>
            <a:r>
              <a:rPr lang="en-GB" sz="1600" dirty="0">
                <a:solidFill>
                  <a:srgbClr val="1F3B77"/>
                </a:solidFill>
                <a:latin typeface="Montserrat"/>
                <a:cs typeface="Calibri"/>
                <a:sym typeface="Calibri"/>
              </a:rPr>
              <a:t>, </a:t>
            </a:r>
            <a:r>
              <a:rPr lang="en-GB" sz="1600" dirty="0" err="1">
                <a:solidFill>
                  <a:srgbClr val="1F3B77"/>
                </a:solidFill>
                <a:latin typeface="Montserrat"/>
                <a:cs typeface="Calibri"/>
                <a:sym typeface="Calibri"/>
              </a:rPr>
              <a:t>erőforrások</a:t>
            </a:r>
            <a:r>
              <a:rPr lang="en-GB" sz="1600" dirty="0">
                <a:solidFill>
                  <a:srgbClr val="1F3B77"/>
                </a:solidFill>
                <a:latin typeface="Montserrat"/>
                <a:cs typeface="Calibri"/>
                <a:sym typeface="Calibri"/>
              </a:rPr>
              <a:t> 
“</a:t>
            </a:r>
            <a:r>
              <a:rPr lang="en-GB" sz="1600" dirty="0" err="1">
                <a:solidFill>
                  <a:srgbClr val="1F3B77"/>
                </a:solidFill>
                <a:latin typeface="Montserrat"/>
                <a:cs typeface="Calibri"/>
                <a:sym typeface="Calibri"/>
              </a:rPr>
              <a:t>Keretezés</a:t>
            </a:r>
            <a:r>
              <a:rPr lang="en-GB" sz="1600" dirty="0">
                <a:solidFill>
                  <a:srgbClr val="1F3B77"/>
                </a:solidFill>
                <a:latin typeface="Montserrat"/>
                <a:cs typeface="Calibri"/>
                <a:sym typeface="Calibri"/>
              </a:rPr>
              <a:t>” </a:t>
            </a:r>
            <a:r>
              <a:rPr lang="en-GB" sz="1600" dirty="0" err="1">
                <a:solidFill>
                  <a:srgbClr val="1F3B77"/>
                </a:solidFill>
                <a:latin typeface="Montserrat"/>
                <a:cs typeface="Calibri"/>
                <a:sym typeface="Calibri"/>
              </a:rPr>
              <a:t>befektetés</a:t>
            </a:r>
            <a:r>
              <a:rPr lang="en-GB" sz="1600" dirty="0">
                <a:solidFill>
                  <a:srgbClr val="1F3B77"/>
                </a:solidFill>
                <a:latin typeface="Montserrat"/>
                <a:cs typeface="Calibri"/>
                <a:sym typeface="Calibri"/>
              </a:rPr>
              <a:t>/</a:t>
            </a:r>
            <a:r>
              <a:rPr lang="en-GB" sz="1600" dirty="0" err="1">
                <a:solidFill>
                  <a:srgbClr val="1F3B77"/>
                </a:solidFill>
                <a:latin typeface="Montserrat"/>
                <a:cs typeface="Calibri"/>
                <a:sym typeface="Calibri"/>
              </a:rPr>
              <a:t>várható</a:t>
            </a:r>
            <a:r>
              <a:rPr lang="en-GB" sz="1600" dirty="0">
                <a:solidFill>
                  <a:srgbClr val="1F3B77"/>
                </a:solidFill>
                <a:latin typeface="Montserrat"/>
                <a:cs typeface="Calibri"/>
                <a:sym typeface="Calibri"/>
              </a:rPr>
              <a:t> </a:t>
            </a:r>
            <a:r>
              <a:rPr lang="en-GB" sz="1600" dirty="0" err="1">
                <a:solidFill>
                  <a:srgbClr val="1F3B77"/>
                </a:solidFill>
                <a:latin typeface="Montserrat"/>
                <a:cs typeface="Calibri"/>
                <a:sym typeface="Calibri"/>
              </a:rPr>
              <a:t>eredmény</a:t>
            </a:r>
            <a:endParaRPr lang="en-GB" sz="1600" dirty="0"/>
          </a:p>
        </p:txBody>
      </p:sp>
      <p:sp>
        <p:nvSpPr>
          <p:cNvPr id="127" name="Right Arrow 126">
            <a:extLst>
              <a:ext uri="{FF2B5EF4-FFF2-40B4-BE49-F238E27FC236}">
                <a16:creationId xmlns:a16="http://schemas.microsoft.com/office/drawing/2014/main" id="{7F061A82-EF30-8DB4-D896-85CA81B2CFB9}"/>
              </a:ext>
            </a:extLst>
          </p:cNvPr>
          <p:cNvSpPr/>
          <p:nvPr/>
        </p:nvSpPr>
        <p:spPr>
          <a:xfrm>
            <a:off x="2973750" y="180324"/>
            <a:ext cx="1014254" cy="611581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 sz="2755" dirty="0">
              <a:solidFill>
                <a:srgbClr val="0070C0"/>
              </a:solidFill>
            </a:endParaRPr>
          </a:p>
        </p:txBody>
      </p:sp>
      <p:sp>
        <p:nvSpPr>
          <p:cNvPr id="132" name="Google Shape;111;p3">
            <a:extLst>
              <a:ext uri="{FF2B5EF4-FFF2-40B4-BE49-F238E27FC236}">
                <a16:creationId xmlns:a16="http://schemas.microsoft.com/office/drawing/2014/main" id="{3262145E-E29D-8A58-E410-0BE617DD2C33}"/>
              </a:ext>
            </a:extLst>
          </p:cNvPr>
          <p:cNvSpPr/>
          <p:nvPr/>
        </p:nvSpPr>
        <p:spPr>
          <a:xfrm>
            <a:off x="430811" y="1256979"/>
            <a:ext cx="1217037" cy="800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9906" tIns="69934" rIns="139906" bIns="69934" anchor="t" anchorCtr="0">
            <a:spAutoFit/>
          </a:bodyPr>
          <a:lstStyle/>
          <a:p>
            <a:pPr>
              <a:buClr>
                <a:srgbClr val="000000"/>
              </a:buClr>
              <a:buSzPts val="2800"/>
            </a:pPr>
            <a:r>
              <a:rPr lang="es-ES" sz="4285" b="1" dirty="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0.</a:t>
            </a:r>
            <a:endParaRPr sz="2142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12;p3">
            <a:extLst>
              <a:ext uri="{FF2B5EF4-FFF2-40B4-BE49-F238E27FC236}">
                <a16:creationId xmlns:a16="http://schemas.microsoft.com/office/drawing/2014/main" id="{8EBF7D1A-12F1-2C4E-EF7B-C30F50AC260C}"/>
              </a:ext>
            </a:extLst>
          </p:cNvPr>
          <p:cNvSpPr/>
          <p:nvPr/>
        </p:nvSpPr>
        <p:spPr>
          <a:xfrm>
            <a:off x="0" y="0"/>
            <a:ext cx="3035090" cy="972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9906" tIns="69934" rIns="139906" bIns="69934" anchor="t" anchorCtr="0">
            <a:spAutoFit/>
          </a:bodyPr>
          <a:lstStyle/>
          <a:p>
            <a:pPr lvl="0">
              <a:buSzPts val="1000"/>
            </a:pPr>
            <a:r>
              <a:rPr lang="en-GB" dirty="0" err="1">
                <a:solidFill>
                  <a:srgbClr val="1F3B77"/>
                </a:solidFill>
                <a:latin typeface="Montserrat"/>
                <a:ea typeface="Montserrat"/>
                <a:cs typeface="Montserrat"/>
                <a:sym typeface="Montserrat"/>
              </a:rPr>
              <a:t>Kollaboratív</a:t>
            </a:r>
            <a:r>
              <a:rPr lang="en-GB" dirty="0">
                <a:solidFill>
                  <a:srgbClr val="1F3B77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dirty="0" err="1">
                <a:solidFill>
                  <a:srgbClr val="1F3B77"/>
                </a:solidFill>
                <a:latin typeface="Montserrat"/>
                <a:ea typeface="Montserrat"/>
                <a:cs typeface="Montserrat"/>
                <a:sym typeface="Montserrat"/>
              </a:rPr>
              <a:t>tanulás</a:t>
            </a:r>
            <a:r>
              <a:rPr lang="en-GB" dirty="0">
                <a:solidFill>
                  <a:srgbClr val="1F3B77"/>
                </a:solidFill>
                <a:latin typeface="Montserrat"/>
                <a:ea typeface="Montserrat"/>
                <a:cs typeface="Montserrat"/>
                <a:sym typeface="Montserrat"/>
              </a:rPr>
              <a:t> a CSR/ESG </a:t>
            </a:r>
            <a:r>
              <a:rPr lang="en-GB" dirty="0" err="1">
                <a:solidFill>
                  <a:srgbClr val="1F3B77"/>
                </a:solidFill>
                <a:latin typeface="Montserrat"/>
                <a:ea typeface="Montserrat"/>
                <a:cs typeface="Montserrat"/>
                <a:sym typeface="Montserrat"/>
              </a:rPr>
              <a:t>kérdésekhez</a:t>
            </a:r>
            <a:r>
              <a:rPr lang="en-GB" dirty="0">
                <a:solidFill>
                  <a:srgbClr val="1F3B77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dirty="0" err="1">
                <a:solidFill>
                  <a:srgbClr val="1F3B77"/>
                </a:solidFill>
                <a:latin typeface="Montserrat"/>
                <a:ea typeface="Montserrat"/>
                <a:cs typeface="Montserrat"/>
                <a:sym typeface="Montserrat"/>
              </a:rPr>
              <a:t>kapcsolódó</a:t>
            </a:r>
            <a:r>
              <a:rPr lang="en-GB" dirty="0">
                <a:solidFill>
                  <a:srgbClr val="1F3B77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b="1" dirty="0" err="1">
                <a:solidFill>
                  <a:srgbClr val="1F3B77"/>
                </a:solidFill>
                <a:latin typeface="Montserrat"/>
                <a:ea typeface="Montserrat"/>
                <a:cs typeface="Montserrat"/>
                <a:sym typeface="Montserrat"/>
              </a:rPr>
              <a:t>üzleti</a:t>
            </a:r>
            <a:r>
              <a:rPr lang="en-GB" b="1" dirty="0">
                <a:solidFill>
                  <a:srgbClr val="1F3B77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b="1" dirty="0" err="1">
                <a:solidFill>
                  <a:srgbClr val="1F3B77"/>
                </a:solidFill>
                <a:latin typeface="Montserrat"/>
                <a:ea typeface="Montserrat"/>
                <a:cs typeface="Montserrat"/>
                <a:sym typeface="Montserrat"/>
              </a:rPr>
              <a:t>játék</a:t>
            </a:r>
            <a:endParaRPr lang="en-GB" b="1" dirty="0">
              <a:solidFill>
                <a:srgbClr val="1F3B7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" name="Picture 12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BB96EDD1-5A8E-26AD-9F0D-6B5D3E96F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623" y="1256979"/>
            <a:ext cx="3945430" cy="263028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E22D1E7-60E9-FA27-9FCE-982FF56047F2}"/>
              </a:ext>
            </a:extLst>
          </p:cNvPr>
          <p:cNvSpPr txBox="1"/>
          <p:nvPr/>
        </p:nvSpPr>
        <p:spPr>
          <a:xfrm>
            <a:off x="4438538" y="180324"/>
            <a:ext cx="3140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>
                <a:latin typeface="Montserrat" pitchFamily="2" charset="77"/>
              </a:rPr>
              <a:t>A verseny meghirdetése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E7F90C-33C9-0BC4-231A-C6A63675088D}"/>
              </a:ext>
            </a:extLst>
          </p:cNvPr>
          <p:cNvSpPr txBox="1"/>
          <p:nvPr/>
        </p:nvSpPr>
        <p:spPr>
          <a:xfrm>
            <a:off x="4438538" y="3121561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 err="1"/>
              <a:t>Tanár</a:t>
            </a:r>
            <a:r>
              <a:rPr lang="en-GB" b="1" dirty="0"/>
              <a:t>:</a:t>
            </a:r>
            <a:r>
              <a:rPr lang="en-GB" dirty="0"/>
              <a:t> </a:t>
            </a:r>
            <a:r>
              <a:rPr lang="en-GB" dirty="0" err="1"/>
              <a:t>irányítja</a:t>
            </a:r>
            <a:r>
              <a:rPr lang="en-GB" dirty="0"/>
              <a:t> a </a:t>
            </a:r>
            <a:r>
              <a:rPr lang="en-GB" dirty="0" err="1"/>
              <a:t>pedagógiai</a:t>
            </a:r>
            <a:r>
              <a:rPr lang="en-GB" dirty="0"/>
              <a:t> </a:t>
            </a:r>
            <a:r>
              <a:rPr lang="en-GB" dirty="0" err="1"/>
              <a:t>célt</a:t>
            </a:r>
            <a:r>
              <a:rPr lang="en-GB" dirty="0"/>
              <a:t>, MI-t </a:t>
            </a:r>
            <a:r>
              <a:rPr lang="en-GB" dirty="0" err="1"/>
              <a:t>oktatási</a:t>
            </a:r>
            <a:r>
              <a:rPr lang="en-GB" dirty="0"/>
              <a:t> </a:t>
            </a:r>
            <a:r>
              <a:rPr lang="en-GB" dirty="0" err="1"/>
              <a:t>segédeszközként</a:t>
            </a:r>
            <a:r>
              <a:rPr lang="en-GB" dirty="0"/>
              <a:t> </a:t>
            </a:r>
            <a:r>
              <a:rPr lang="en-GB" dirty="0" err="1"/>
              <a:t>használja</a:t>
            </a:r>
            <a:r>
              <a:rPr lang="en-GB" dirty="0"/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4593EA2-EB88-5CCB-19BC-C3790982330F}"/>
              </a:ext>
            </a:extLst>
          </p:cNvPr>
          <p:cNvSpPr txBox="1"/>
          <p:nvPr/>
        </p:nvSpPr>
        <p:spPr>
          <a:xfrm>
            <a:off x="296338" y="3983008"/>
            <a:ext cx="87359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 err="1"/>
              <a:t>Diák</a:t>
            </a:r>
            <a:r>
              <a:rPr lang="en-GB" b="1" dirty="0"/>
              <a:t>:</a:t>
            </a:r>
            <a:r>
              <a:rPr lang="en-GB" dirty="0"/>
              <a:t> </a:t>
            </a:r>
            <a:r>
              <a:rPr lang="en-GB" dirty="0" err="1"/>
              <a:t>kutat</a:t>
            </a:r>
            <a:r>
              <a:rPr lang="en-GB" dirty="0"/>
              <a:t>, </a:t>
            </a:r>
            <a:r>
              <a:rPr lang="en-GB" dirty="0" err="1"/>
              <a:t>modellez</a:t>
            </a:r>
            <a:r>
              <a:rPr lang="en-GB" dirty="0"/>
              <a:t>, </a:t>
            </a:r>
            <a:r>
              <a:rPr lang="en-GB" dirty="0" err="1"/>
              <a:t>vizualizál</a:t>
            </a:r>
            <a:r>
              <a:rPr lang="en-GB" dirty="0"/>
              <a:t>, </a:t>
            </a:r>
            <a:r>
              <a:rPr lang="en-GB" dirty="0" err="1"/>
              <a:t>kreatívan</a:t>
            </a:r>
            <a:r>
              <a:rPr lang="en-GB" dirty="0"/>
              <a:t> </a:t>
            </a:r>
            <a:r>
              <a:rPr lang="en-GB" dirty="0" err="1"/>
              <a:t>használja</a:t>
            </a:r>
            <a:r>
              <a:rPr lang="en-GB" dirty="0"/>
              <a:t> </a:t>
            </a:r>
            <a:r>
              <a:rPr lang="en-GB" dirty="0" err="1"/>
              <a:t>az</a:t>
            </a:r>
            <a:r>
              <a:rPr lang="en-GB" dirty="0"/>
              <a:t> MI-t</a:t>
            </a:r>
            <a:endParaRPr lang="hu-HU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1D7D1F3-8411-6F94-02BA-8A1F38500013}"/>
              </a:ext>
            </a:extLst>
          </p:cNvPr>
          <p:cNvSpPr txBox="1"/>
          <p:nvPr/>
        </p:nvSpPr>
        <p:spPr>
          <a:xfrm>
            <a:off x="296338" y="4487430"/>
            <a:ext cx="85513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 err="1"/>
              <a:t>Vállalkozás</a:t>
            </a:r>
            <a:r>
              <a:rPr lang="en-GB" b="1" dirty="0"/>
              <a:t>:</a:t>
            </a:r>
            <a:r>
              <a:rPr lang="en-GB" dirty="0"/>
              <a:t> ad </a:t>
            </a:r>
            <a:r>
              <a:rPr lang="en-GB" dirty="0" err="1"/>
              <a:t>valós</a:t>
            </a:r>
            <a:r>
              <a:rPr lang="en-GB" dirty="0"/>
              <a:t> </a:t>
            </a:r>
            <a:r>
              <a:rPr lang="en-GB" dirty="0" err="1"/>
              <a:t>adatokat</a:t>
            </a:r>
            <a:r>
              <a:rPr lang="en-GB" dirty="0"/>
              <a:t>, </a:t>
            </a:r>
            <a:r>
              <a:rPr lang="en-GB" dirty="0" err="1"/>
              <a:t>problémákat</a:t>
            </a:r>
            <a:r>
              <a:rPr lang="en-GB" dirty="0"/>
              <a:t>, </a:t>
            </a:r>
            <a:r>
              <a:rPr lang="en-GB" dirty="0" err="1"/>
              <a:t>melyekre</a:t>
            </a:r>
            <a:r>
              <a:rPr lang="en-GB" dirty="0"/>
              <a:t> </a:t>
            </a:r>
            <a:r>
              <a:rPr lang="en-GB" dirty="0" err="1"/>
              <a:t>az</a:t>
            </a:r>
            <a:r>
              <a:rPr lang="en-GB" dirty="0"/>
              <a:t> MI </a:t>
            </a:r>
            <a:r>
              <a:rPr lang="en-GB" dirty="0" err="1"/>
              <a:t>adhat</a:t>
            </a:r>
            <a:r>
              <a:rPr lang="en-GB" dirty="0"/>
              <a:t> </a:t>
            </a:r>
            <a:r>
              <a:rPr lang="en-GB" dirty="0" err="1"/>
              <a:t>megoldást</a:t>
            </a:r>
            <a:r>
              <a:rPr lang="en-GB" dirty="0"/>
              <a:t> (pl. </a:t>
            </a:r>
            <a:r>
              <a:rPr lang="en-GB" dirty="0" err="1"/>
              <a:t>karbonlábnyom-csökkentés</a:t>
            </a:r>
            <a:r>
              <a:rPr lang="en-GB" dirty="0"/>
              <a:t>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412157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D71914B-971A-B966-32F4-B38B77E8A50D}"/>
              </a:ext>
            </a:extLst>
          </p:cNvPr>
          <p:cNvGrpSpPr/>
          <p:nvPr/>
        </p:nvGrpSpPr>
        <p:grpSpPr>
          <a:xfrm>
            <a:off x="399375" y="2099236"/>
            <a:ext cx="7904659" cy="3631196"/>
            <a:chOff x="172192" y="1406856"/>
            <a:chExt cx="8324648" cy="392285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DB0CDF4-B665-EF32-EFDA-DE4EE4E73ED2}"/>
                </a:ext>
              </a:extLst>
            </p:cNvPr>
            <p:cNvGrpSpPr/>
            <p:nvPr/>
          </p:nvGrpSpPr>
          <p:grpSpPr>
            <a:xfrm>
              <a:off x="2632291" y="4120203"/>
              <a:ext cx="878269" cy="1159671"/>
              <a:chOff x="1577544" y="3997043"/>
              <a:chExt cx="878269" cy="1159671"/>
            </a:xfrm>
          </p:grpSpPr>
          <p:sp>
            <p:nvSpPr>
              <p:cNvPr id="116" name="Freeform: Shape 31">
                <a:extLst>
                  <a:ext uri="{FF2B5EF4-FFF2-40B4-BE49-F238E27FC236}">
                    <a16:creationId xmlns:a16="http://schemas.microsoft.com/office/drawing/2014/main" id="{BC4EE03B-AB76-DAD6-3A59-064CEAB55B3E}"/>
                  </a:ext>
                </a:extLst>
              </p:cNvPr>
              <p:cNvSpPr/>
              <p:nvPr/>
            </p:nvSpPr>
            <p:spPr>
              <a:xfrm>
                <a:off x="1577544" y="3997102"/>
                <a:ext cx="282643" cy="198956"/>
              </a:xfrm>
              <a:custGeom>
                <a:avLst/>
                <a:gdLst>
                  <a:gd name="connsiteX0" fmla="*/ 0 w 282643"/>
                  <a:gd name="connsiteY0" fmla="*/ 0 h 198956"/>
                  <a:gd name="connsiteX1" fmla="*/ 77300 w 282643"/>
                  <a:gd name="connsiteY1" fmla="*/ 17743 h 198956"/>
                  <a:gd name="connsiteX2" fmla="*/ 271229 w 282643"/>
                  <a:gd name="connsiteY2" fmla="*/ 198956 h 198956"/>
                  <a:gd name="connsiteX3" fmla="*/ 282643 w 282643"/>
                  <a:gd name="connsiteY3" fmla="*/ 144486 h 198956"/>
                  <a:gd name="connsiteX4" fmla="*/ 92558 w 282643"/>
                  <a:gd name="connsiteY4" fmla="*/ 12657 h 198956"/>
                  <a:gd name="connsiteX5" fmla="*/ 92558 w 282643"/>
                  <a:gd name="connsiteY5" fmla="*/ 0 h 198956"/>
                  <a:gd name="connsiteX6" fmla="*/ 0 w 282643"/>
                  <a:gd name="connsiteY6" fmla="*/ 0 h 198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2643" h="198956">
                    <a:moveTo>
                      <a:pt x="0" y="0"/>
                    </a:moveTo>
                    <a:cubicBezTo>
                      <a:pt x="0" y="0"/>
                      <a:pt x="27856" y="27856"/>
                      <a:pt x="77300" y="17743"/>
                    </a:cubicBezTo>
                    <a:cubicBezTo>
                      <a:pt x="77300" y="17743"/>
                      <a:pt x="210371" y="178670"/>
                      <a:pt x="271229" y="198956"/>
                    </a:cubicBezTo>
                    <a:lnTo>
                      <a:pt x="282643" y="144486"/>
                    </a:lnTo>
                    <a:cubicBezTo>
                      <a:pt x="282643" y="144486"/>
                      <a:pt x="242071" y="144486"/>
                      <a:pt x="92558" y="12657"/>
                    </a:cubicBezTo>
                    <a:lnTo>
                      <a:pt x="9255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AB7A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18">
                  <a:latin typeface="Montserrat" pitchFamily="2" charset="77"/>
                </a:endParaRPr>
              </a:p>
            </p:txBody>
          </p:sp>
          <p:sp>
            <p:nvSpPr>
              <p:cNvPr id="117" name="Freeform: Shape 32">
                <a:extLst>
                  <a:ext uri="{FF2B5EF4-FFF2-40B4-BE49-F238E27FC236}">
                    <a16:creationId xmlns:a16="http://schemas.microsoft.com/office/drawing/2014/main" id="{D572B00A-817E-DABB-A5AB-F0C68C347637}"/>
                  </a:ext>
                </a:extLst>
              </p:cNvPr>
              <p:cNvSpPr/>
              <p:nvPr/>
            </p:nvSpPr>
            <p:spPr>
              <a:xfrm>
                <a:off x="2270756" y="3997043"/>
                <a:ext cx="185057" cy="235742"/>
              </a:xfrm>
              <a:custGeom>
                <a:avLst/>
                <a:gdLst>
                  <a:gd name="connsiteX0" fmla="*/ 0 w 185057"/>
                  <a:gd name="connsiteY0" fmla="*/ 182515 h 235742"/>
                  <a:gd name="connsiteX1" fmla="*/ 0 w 185057"/>
                  <a:gd name="connsiteY1" fmla="*/ 235743 h 235742"/>
                  <a:gd name="connsiteX2" fmla="*/ 91257 w 185057"/>
                  <a:gd name="connsiteY2" fmla="*/ 134372 h 235742"/>
                  <a:gd name="connsiteX3" fmla="*/ 109000 w 185057"/>
                  <a:gd name="connsiteY3" fmla="*/ 16501 h 235742"/>
                  <a:gd name="connsiteX4" fmla="*/ 185058 w 185057"/>
                  <a:gd name="connsiteY4" fmla="*/ 0 h 235742"/>
                  <a:gd name="connsiteX5" fmla="*/ 92558 w 185057"/>
                  <a:gd name="connsiteY5" fmla="*/ 0 h 235742"/>
                  <a:gd name="connsiteX6" fmla="*/ 0 w 185057"/>
                  <a:gd name="connsiteY6" fmla="*/ 182515 h 235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5057" h="235742">
                    <a:moveTo>
                      <a:pt x="0" y="182515"/>
                    </a:moveTo>
                    <a:lnTo>
                      <a:pt x="0" y="235743"/>
                    </a:lnTo>
                    <a:cubicBezTo>
                      <a:pt x="0" y="235743"/>
                      <a:pt x="81085" y="229415"/>
                      <a:pt x="91257" y="134372"/>
                    </a:cubicBezTo>
                    <a:cubicBezTo>
                      <a:pt x="101371" y="39330"/>
                      <a:pt x="109000" y="16501"/>
                      <a:pt x="109000" y="16501"/>
                    </a:cubicBezTo>
                    <a:cubicBezTo>
                      <a:pt x="109000" y="16501"/>
                      <a:pt x="166014" y="29157"/>
                      <a:pt x="185058" y="0"/>
                    </a:cubicBezTo>
                    <a:lnTo>
                      <a:pt x="92558" y="0"/>
                    </a:lnTo>
                    <a:cubicBezTo>
                      <a:pt x="92499" y="59"/>
                      <a:pt x="73515" y="172401"/>
                      <a:pt x="0" y="182515"/>
                    </a:cubicBezTo>
                    <a:close/>
                  </a:path>
                </a:pathLst>
              </a:custGeom>
              <a:solidFill>
                <a:srgbClr val="DAB7A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18">
                  <a:latin typeface="Montserrat" pitchFamily="2" charset="77"/>
                </a:endParaRPr>
              </a:p>
            </p:txBody>
          </p:sp>
          <p:sp>
            <p:nvSpPr>
              <p:cNvPr id="118" name="Freeform: Shape 33">
                <a:extLst>
                  <a:ext uri="{FF2B5EF4-FFF2-40B4-BE49-F238E27FC236}">
                    <a16:creationId xmlns:a16="http://schemas.microsoft.com/office/drawing/2014/main" id="{B29BA672-9EFD-1357-0230-DF4D6CC65DF4}"/>
                  </a:ext>
                </a:extLst>
              </p:cNvPr>
              <p:cNvSpPr/>
              <p:nvPr/>
            </p:nvSpPr>
            <p:spPr>
              <a:xfrm>
                <a:off x="1848832" y="4141588"/>
                <a:ext cx="421983" cy="420741"/>
              </a:xfrm>
              <a:custGeom>
                <a:avLst/>
                <a:gdLst>
                  <a:gd name="connsiteX0" fmla="*/ 11296 w 421983"/>
                  <a:gd name="connsiteY0" fmla="*/ 0 h 420741"/>
                  <a:gd name="connsiteX1" fmla="*/ 176068 w 421983"/>
                  <a:gd name="connsiteY1" fmla="*/ 26614 h 420741"/>
                  <a:gd name="connsiteX2" fmla="*/ 202682 w 421983"/>
                  <a:gd name="connsiteY2" fmla="*/ 91257 h 420741"/>
                  <a:gd name="connsiteX3" fmla="*/ 257153 w 421983"/>
                  <a:gd name="connsiteY3" fmla="*/ 24071 h 420741"/>
                  <a:gd name="connsiteX4" fmla="*/ 307897 w 421983"/>
                  <a:gd name="connsiteY4" fmla="*/ 25313 h 420741"/>
                  <a:gd name="connsiteX5" fmla="*/ 421984 w 421983"/>
                  <a:gd name="connsiteY5" fmla="*/ 37970 h 420741"/>
                  <a:gd name="connsiteX6" fmla="*/ 421984 w 421983"/>
                  <a:gd name="connsiteY6" fmla="*/ 91198 h 420741"/>
                  <a:gd name="connsiteX7" fmla="*/ 291456 w 421983"/>
                  <a:gd name="connsiteY7" fmla="*/ 155841 h 420741"/>
                  <a:gd name="connsiteX8" fmla="*/ 291456 w 421983"/>
                  <a:gd name="connsiteY8" fmla="*/ 420742 h 420741"/>
                  <a:gd name="connsiteX9" fmla="*/ 78542 w 421983"/>
                  <a:gd name="connsiteY9" fmla="*/ 420742 h 420741"/>
                  <a:gd name="connsiteX10" fmla="*/ 86171 w 421983"/>
                  <a:gd name="connsiteY10" fmla="*/ 153357 h 420741"/>
                  <a:gd name="connsiteX11" fmla="*/ 0 w 421983"/>
                  <a:gd name="connsiteY11" fmla="*/ 54530 h 420741"/>
                  <a:gd name="connsiteX12" fmla="*/ 11296 w 421983"/>
                  <a:gd name="connsiteY12" fmla="*/ 0 h 420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21983" h="420741">
                    <a:moveTo>
                      <a:pt x="11296" y="0"/>
                    </a:moveTo>
                    <a:cubicBezTo>
                      <a:pt x="11296" y="0"/>
                      <a:pt x="69611" y="41814"/>
                      <a:pt x="176068" y="26614"/>
                    </a:cubicBezTo>
                    <a:cubicBezTo>
                      <a:pt x="176068" y="26614"/>
                      <a:pt x="178611" y="82386"/>
                      <a:pt x="202682" y="91257"/>
                    </a:cubicBezTo>
                    <a:cubicBezTo>
                      <a:pt x="226753" y="100129"/>
                      <a:pt x="257153" y="24071"/>
                      <a:pt x="257153" y="24071"/>
                    </a:cubicBezTo>
                    <a:lnTo>
                      <a:pt x="307897" y="25313"/>
                    </a:lnTo>
                    <a:cubicBezTo>
                      <a:pt x="307897" y="25313"/>
                      <a:pt x="319312" y="44298"/>
                      <a:pt x="421984" y="37970"/>
                    </a:cubicBezTo>
                    <a:lnTo>
                      <a:pt x="421984" y="91198"/>
                    </a:lnTo>
                    <a:cubicBezTo>
                      <a:pt x="421984" y="91198"/>
                      <a:pt x="293999" y="79784"/>
                      <a:pt x="291456" y="155841"/>
                    </a:cubicBezTo>
                    <a:cubicBezTo>
                      <a:pt x="288912" y="231899"/>
                      <a:pt x="291456" y="420742"/>
                      <a:pt x="291456" y="420742"/>
                    </a:cubicBezTo>
                    <a:lnTo>
                      <a:pt x="78542" y="420742"/>
                    </a:lnTo>
                    <a:lnTo>
                      <a:pt x="86171" y="153357"/>
                    </a:lnTo>
                    <a:cubicBezTo>
                      <a:pt x="86171" y="153357"/>
                      <a:pt x="89956" y="54530"/>
                      <a:pt x="0" y="54530"/>
                    </a:cubicBezTo>
                    <a:lnTo>
                      <a:pt x="11296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18">
                  <a:latin typeface="Montserrat" pitchFamily="2" charset="77"/>
                </a:endParaRPr>
              </a:p>
            </p:txBody>
          </p:sp>
          <p:sp>
            <p:nvSpPr>
              <p:cNvPr id="119" name="Freeform: Shape 34">
                <a:extLst>
                  <a:ext uri="{FF2B5EF4-FFF2-40B4-BE49-F238E27FC236}">
                    <a16:creationId xmlns:a16="http://schemas.microsoft.com/office/drawing/2014/main" id="{E7C8CCE2-3A46-EB93-C7D1-C9CDFA641E1D}"/>
                  </a:ext>
                </a:extLst>
              </p:cNvPr>
              <p:cNvSpPr/>
              <p:nvPr/>
            </p:nvSpPr>
            <p:spPr>
              <a:xfrm>
                <a:off x="1882368" y="4562330"/>
                <a:ext cx="283114" cy="320612"/>
              </a:xfrm>
              <a:custGeom>
                <a:avLst/>
                <a:gdLst>
                  <a:gd name="connsiteX0" fmla="*/ 44946 w 283114"/>
                  <a:gd name="connsiteY0" fmla="*/ 0 h 320612"/>
                  <a:gd name="connsiteX1" fmla="*/ 9461 w 283114"/>
                  <a:gd name="connsiteY1" fmla="*/ 320613 h 320612"/>
                  <a:gd name="connsiteX2" fmla="*/ 90545 w 283114"/>
                  <a:gd name="connsiteY2" fmla="*/ 320613 h 320612"/>
                  <a:gd name="connsiteX3" fmla="*/ 127273 w 283114"/>
                  <a:gd name="connsiteY3" fmla="*/ 86171 h 320612"/>
                  <a:gd name="connsiteX4" fmla="*/ 155129 w 283114"/>
                  <a:gd name="connsiteY4" fmla="*/ 86171 h 320612"/>
                  <a:gd name="connsiteX5" fmla="*/ 205815 w 283114"/>
                  <a:gd name="connsiteY5" fmla="*/ 320613 h 320612"/>
                  <a:gd name="connsiteX6" fmla="*/ 283114 w 283114"/>
                  <a:gd name="connsiteY6" fmla="*/ 320613 h 320612"/>
                  <a:gd name="connsiteX7" fmla="*/ 257742 w 283114"/>
                  <a:gd name="connsiteY7" fmla="*/ 0 h 320612"/>
                  <a:gd name="connsiteX8" fmla="*/ 44946 w 283114"/>
                  <a:gd name="connsiteY8" fmla="*/ 0 h 320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3114" h="320612">
                    <a:moveTo>
                      <a:pt x="44946" y="0"/>
                    </a:moveTo>
                    <a:cubicBezTo>
                      <a:pt x="44946" y="0"/>
                      <a:pt x="-24783" y="257271"/>
                      <a:pt x="9461" y="320613"/>
                    </a:cubicBezTo>
                    <a:lnTo>
                      <a:pt x="90545" y="320613"/>
                    </a:lnTo>
                    <a:cubicBezTo>
                      <a:pt x="90545" y="320613"/>
                      <a:pt x="98175" y="108941"/>
                      <a:pt x="127273" y="86171"/>
                    </a:cubicBezTo>
                    <a:lnTo>
                      <a:pt x="155129" y="86171"/>
                    </a:lnTo>
                    <a:cubicBezTo>
                      <a:pt x="155129" y="86171"/>
                      <a:pt x="172872" y="302870"/>
                      <a:pt x="205815" y="320613"/>
                    </a:cubicBezTo>
                    <a:lnTo>
                      <a:pt x="283114" y="320613"/>
                    </a:lnTo>
                    <a:cubicBezTo>
                      <a:pt x="283114" y="320613"/>
                      <a:pt x="258629" y="92440"/>
                      <a:pt x="257742" y="0"/>
                    </a:cubicBezTo>
                    <a:lnTo>
                      <a:pt x="44946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18">
                  <a:latin typeface="Montserrat" pitchFamily="2" charset="77"/>
                </a:endParaRPr>
              </a:p>
            </p:txBody>
          </p:sp>
          <p:sp>
            <p:nvSpPr>
              <p:cNvPr id="120" name="Freeform: Shape 35">
                <a:extLst>
                  <a:ext uri="{FF2B5EF4-FFF2-40B4-BE49-F238E27FC236}">
                    <a16:creationId xmlns:a16="http://schemas.microsoft.com/office/drawing/2014/main" id="{71753B46-8749-926A-F8EC-2F5098FFC1C3}"/>
                  </a:ext>
                </a:extLst>
              </p:cNvPr>
              <p:cNvSpPr/>
              <p:nvPr/>
            </p:nvSpPr>
            <p:spPr>
              <a:xfrm>
                <a:off x="1891828" y="4882943"/>
                <a:ext cx="81084" cy="202800"/>
              </a:xfrm>
              <a:custGeom>
                <a:avLst/>
                <a:gdLst>
                  <a:gd name="connsiteX0" fmla="*/ 0 w 81084"/>
                  <a:gd name="connsiteY0" fmla="*/ 0 h 202800"/>
                  <a:gd name="connsiteX1" fmla="*/ 27856 w 81084"/>
                  <a:gd name="connsiteY1" fmla="*/ 202800 h 202800"/>
                  <a:gd name="connsiteX2" fmla="*/ 53228 w 81084"/>
                  <a:gd name="connsiteY2" fmla="*/ 202800 h 202800"/>
                  <a:gd name="connsiteX3" fmla="*/ 81085 w 81084"/>
                  <a:gd name="connsiteY3" fmla="*/ 0 h 202800"/>
                  <a:gd name="connsiteX4" fmla="*/ 0 w 81084"/>
                  <a:gd name="connsiteY4" fmla="*/ 0 h 202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084" h="202800">
                    <a:moveTo>
                      <a:pt x="0" y="0"/>
                    </a:moveTo>
                    <a:cubicBezTo>
                      <a:pt x="0" y="0"/>
                      <a:pt x="18985" y="188843"/>
                      <a:pt x="27856" y="202800"/>
                    </a:cubicBezTo>
                    <a:lnTo>
                      <a:pt x="53228" y="202800"/>
                    </a:lnTo>
                    <a:lnTo>
                      <a:pt x="8108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AB7A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18">
                  <a:latin typeface="Montserrat" pitchFamily="2" charset="77"/>
                </a:endParaRPr>
              </a:p>
            </p:txBody>
          </p:sp>
          <p:sp>
            <p:nvSpPr>
              <p:cNvPr id="121" name="Freeform: Shape 36">
                <a:extLst>
                  <a:ext uri="{FF2B5EF4-FFF2-40B4-BE49-F238E27FC236}">
                    <a16:creationId xmlns:a16="http://schemas.microsoft.com/office/drawing/2014/main" id="{FE534098-E949-1951-A530-372239B30AD6}"/>
                  </a:ext>
                </a:extLst>
              </p:cNvPr>
              <p:cNvSpPr/>
              <p:nvPr/>
            </p:nvSpPr>
            <p:spPr>
              <a:xfrm>
                <a:off x="1837358" y="5085743"/>
                <a:ext cx="109000" cy="70971"/>
              </a:xfrm>
              <a:custGeom>
                <a:avLst/>
                <a:gdLst>
                  <a:gd name="connsiteX0" fmla="*/ 0 w 109000"/>
                  <a:gd name="connsiteY0" fmla="*/ 70971 h 70971"/>
                  <a:gd name="connsiteX1" fmla="*/ 109000 w 109000"/>
                  <a:gd name="connsiteY1" fmla="*/ 70971 h 70971"/>
                  <a:gd name="connsiteX2" fmla="*/ 107758 w 109000"/>
                  <a:gd name="connsiteY2" fmla="*/ 0 h 70971"/>
                  <a:gd name="connsiteX3" fmla="*/ 82386 w 109000"/>
                  <a:gd name="connsiteY3" fmla="*/ 0 h 70971"/>
                  <a:gd name="connsiteX4" fmla="*/ 82386 w 109000"/>
                  <a:gd name="connsiteY4" fmla="*/ 27856 h 70971"/>
                  <a:gd name="connsiteX5" fmla="*/ 0 w 109000"/>
                  <a:gd name="connsiteY5" fmla="*/ 70971 h 70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9000" h="70971">
                    <a:moveTo>
                      <a:pt x="0" y="70971"/>
                    </a:moveTo>
                    <a:lnTo>
                      <a:pt x="109000" y="70971"/>
                    </a:lnTo>
                    <a:lnTo>
                      <a:pt x="107758" y="0"/>
                    </a:lnTo>
                    <a:lnTo>
                      <a:pt x="82386" y="0"/>
                    </a:lnTo>
                    <a:lnTo>
                      <a:pt x="82386" y="27856"/>
                    </a:lnTo>
                    <a:cubicBezTo>
                      <a:pt x="82327" y="27856"/>
                      <a:pt x="13899" y="32942"/>
                      <a:pt x="0" y="70971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18">
                  <a:latin typeface="Montserrat" pitchFamily="2" charset="77"/>
                </a:endParaRPr>
              </a:p>
            </p:txBody>
          </p:sp>
          <p:sp>
            <p:nvSpPr>
              <p:cNvPr id="122" name="Freeform: Shape 37">
                <a:extLst>
                  <a:ext uri="{FF2B5EF4-FFF2-40B4-BE49-F238E27FC236}">
                    <a16:creationId xmlns:a16="http://schemas.microsoft.com/office/drawing/2014/main" id="{2069118A-9FA2-163A-9E4D-D4315E02766F}"/>
                  </a:ext>
                </a:extLst>
              </p:cNvPr>
              <p:cNvSpPr/>
              <p:nvPr/>
            </p:nvSpPr>
            <p:spPr>
              <a:xfrm>
                <a:off x="2056600" y="5085743"/>
                <a:ext cx="109000" cy="70971"/>
              </a:xfrm>
              <a:custGeom>
                <a:avLst/>
                <a:gdLst>
                  <a:gd name="connsiteX0" fmla="*/ 0 w 109000"/>
                  <a:gd name="connsiteY0" fmla="*/ 70971 h 70971"/>
                  <a:gd name="connsiteX1" fmla="*/ 109000 w 109000"/>
                  <a:gd name="connsiteY1" fmla="*/ 70971 h 70971"/>
                  <a:gd name="connsiteX2" fmla="*/ 107758 w 109000"/>
                  <a:gd name="connsiteY2" fmla="*/ 0 h 70971"/>
                  <a:gd name="connsiteX3" fmla="*/ 82386 w 109000"/>
                  <a:gd name="connsiteY3" fmla="*/ 0 h 70971"/>
                  <a:gd name="connsiteX4" fmla="*/ 82386 w 109000"/>
                  <a:gd name="connsiteY4" fmla="*/ 27856 h 70971"/>
                  <a:gd name="connsiteX5" fmla="*/ 0 w 109000"/>
                  <a:gd name="connsiteY5" fmla="*/ 70971 h 70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9000" h="70971">
                    <a:moveTo>
                      <a:pt x="0" y="70971"/>
                    </a:moveTo>
                    <a:lnTo>
                      <a:pt x="109000" y="70971"/>
                    </a:lnTo>
                    <a:lnTo>
                      <a:pt x="107758" y="0"/>
                    </a:lnTo>
                    <a:lnTo>
                      <a:pt x="82386" y="0"/>
                    </a:lnTo>
                    <a:lnTo>
                      <a:pt x="82386" y="27856"/>
                    </a:lnTo>
                    <a:cubicBezTo>
                      <a:pt x="82386" y="27856"/>
                      <a:pt x="13899" y="32942"/>
                      <a:pt x="0" y="70971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18">
                  <a:latin typeface="Montserrat" pitchFamily="2" charset="77"/>
                </a:endParaRPr>
              </a:p>
            </p:txBody>
          </p:sp>
          <p:sp>
            <p:nvSpPr>
              <p:cNvPr id="123" name="Freeform: Shape 38">
                <a:extLst>
                  <a:ext uri="{FF2B5EF4-FFF2-40B4-BE49-F238E27FC236}">
                    <a16:creationId xmlns:a16="http://schemas.microsoft.com/office/drawing/2014/main" id="{21033812-A6DF-6013-7F97-4FC3BD03BBAB}"/>
                  </a:ext>
                </a:extLst>
              </p:cNvPr>
              <p:cNvSpPr/>
              <p:nvPr/>
            </p:nvSpPr>
            <p:spPr>
              <a:xfrm>
                <a:off x="2088242" y="4882943"/>
                <a:ext cx="77358" cy="202800"/>
              </a:xfrm>
              <a:custGeom>
                <a:avLst/>
                <a:gdLst>
                  <a:gd name="connsiteX0" fmla="*/ 0 w 77358"/>
                  <a:gd name="connsiteY0" fmla="*/ 0 h 202800"/>
                  <a:gd name="connsiteX1" fmla="*/ 41873 w 77358"/>
                  <a:gd name="connsiteY1" fmla="*/ 202800 h 202800"/>
                  <a:gd name="connsiteX2" fmla="*/ 77359 w 77358"/>
                  <a:gd name="connsiteY2" fmla="*/ 202800 h 202800"/>
                  <a:gd name="connsiteX3" fmla="*/ 77359 w 77358"/>
                  <a:gd name="connsiteY3" fmla="*/ 0 h 202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7358" h="202800">
                    <a:moveTo>
                      <a:pt x="0" y="0"/>
                    </a:moveTo>
                    <a:lnTo>
                      <a:pt x="41873" y="202800"/>
                    </a:lnTo>
                    <a:lnTo>
                      <a:pt x="77359" y="202800"/>
                    </a:lnTo>
                    <a:lnTo>
                      <a:pt x="77359" y="0"/>
                    </a:lnTo>
                    <a:close/>
                  </a:path>
                </a:pathLst>
              </a:custGeom>
              <a:solidFill>
                <a:srgbClr val="DAB7A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18">
                  <a:latin typeface="Montserrat" pitchFamily="2" charset="77"/>
                </a:endParaRPr>
              </a:p>
            </p:txBody>
          </p:sp>
          <p:sp>
            <p:nvSpPr>
              <p:cNvPr id="124" name="Freeform: Shape 39">
                <a:extLst>
                  <a:ext uri="{FF2B5EF4-FFF2-40B4-BE49-F238E27FC236}">
                    <a16:creationId xmlns:a16="http://schemas.microsoft.com/office/drawing/2014/main" id="{3322C2FB-100F-543C-7BA7-ED15809AE5AF}"/>
                  </a:ext>
                </a:extLst>
              </p:cNvPr>
              <p:cNvSpPr/>
              <p:nvPr/>
            </p:nvSpPr>
            <p:spPr>
              <a:xfrm>
                <a:off x="2024443" y="4025238"/>
                <a:ext cx="102997" cy="207934"/>
              </a:xfrm>
              <a:custGeom>
                <a:avLst/>
                <a:gdLst>
                  <a:gd name="connsiteX0" fmla="*/ 1226 w 102997"/>
                  <a:gd name="connsiteY0" fmla="*/ 143437 h 207934"/>
                  <a:gd name="connsiteX1" fmla="*/ 575 w 102997"/>
                  <a:gd name="connsiteY1" fmla="*/ 144798 h 207934"/>
                  <a:gd name="connsiteX2" fmla="*/ 2823 w 102997"/>
                  <a:gd name="connsiteY2" fmla="*/ 165261 h 207934"/>
                  <a:gd name="connsiteX3" fmla="*/ 27130 w 102997"/>
                  <a:gd name="connsiteY3" fmla="*/ 207548 h 207934"/>
                  <a:gd name="connsiteX4" fmla="*/ 81601 w 102997"/>
                  <a:gd name="connsiteY4" fmla="*/ 140362 h 207934"/>
                  <a:gd name="connsiteX5" fmla="*/ 81601 w 102997"/>
                  <a:gd name="connsiteY5" fmla="*/ 2205 h 207934"/>
                  <a:gd name="connsiteX6" fmla="*/ 10630 w 102997"/>
                  <a:gd name="connsiteY6" fmla="*/ 56675 h 207934"/>
                  <a:gd name="connsiteX7" fmla="*/ 23286 w 102997"/>
                  <a:gd name="connsiteY7" fmla="*/ 71283 h 207934"/>
                  <a:gd name="connsiteX8" fmla="*/ 8678 w 102997"/>
                  <a:gd name="connsiteY8" fmla="*/ 78794 h 207934"/>
                  <a:gd name="connsiteX9" fmla="*/ 8441 w 102997"/>
                  <a:gd name="connsiteY9" fmla="*/ 97424 h 207934"/>
                  <a:gd name="connsiteX10" fmla="*/ 28491 w 102997"/>
                  <a:gd name="connsiteY10" fmla="*/ 118065 h 207934"/>
                  <a:gd name="connsiteX11" fmla="*/ 26007 w 102997"/>
                  <a:gd name="connsiteY11" fmla="*/ 123743 h 207934"/>
                  <a:gd name="connsiteX12" fmla="*/ 1226 w 102997"/>
                  <a:gd name="connsiteY12" fmla="*/ 143437 h 207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2997" h="207934">
                    <a:moveTo>
                      <a:pt x="1226" y="143437"/>
                    </a:moveTo>
                    <a:cubicBezTo>
                      <a:pt x="930" y="143911"/>
                      <a:pt x="753" y="144325"/>
                      <a:pt x="575" y="144798"/>
                    </a:cubicBezTo>
                    <a:cubicBezTo>
                      <a:pt x="-1317" y="149529"/>
                      <a:pt x="1995" y="160471"/>
                      <a:pt x="2823" y="165261"/>
                    </a:cubicBezTo>
                    <a:cubicBezTo>
                      <a:pt x="5366" y="179692"/>
                      <a:pt x="10275" y="203349"/>
                      <a:pt x="27130" y="207548"/>
                    </a:cubicBezTo>
                    <a:cubicBezTo>
                      <a:pt x="52503" y="213876"/>
                      <a:pt x="81601" y="140362"/>
                      <a:pt x="81601" y="140362"/>
                    </a:cubicBezTo>
                    <a:cubicBezTo>
                      <a:pt x="81601" y="140362"/>
                      <a:pt x="129743" y="32663"/>
                      <a:pt x="81601" y="2205"/>
                    </a:cubicBezTo>
                    <a:cubicBezTo>
                      <a:pt x="81601" y="2205"/>
                      <a:pt x="24587" y="-16780"/>
                      <a:pt x="10630" y="56675"/>
                    </a:cubicBezTo>
                    <a:cubicBezTo>
                      <a:pt x="10630" y="56675"/>
                      <a:pt x="23286" y="59218"/>
                      <a:pt x="23286" y="71283"/>
                    </a:cubicBezTo>
                    <a:cubicBezTo>
                      <a:pt x="23286" y="78794"/>
                      <a:pt x="14356" y="79622"/>
                      <a:pt x="8678" y="78794"/>
                    </a:cubicBezTo>
                    <a:cubicBezTo>
                      <a:pt x="7673" y="84354"/>
                      <a:pt x="7259" y="91806"/>
                      <a:pt x="8441" y="97424"/>
                    </a:cubicBezTo>
                    <a:cubicBezTo>
                      <a:pt x="11221" y="110495"/>
                      <a:pt x="17017" y="113866"/>
                      <a:pt x="28491" y="118065"/>
                    </a:cubicBezTo>
                    <a:cubicBezTo>
                      <a:pt x="28550" y="120253"/>
                      <a:pt x="27604" y="122205"/>
                      <a:pt x="26007" y="123743"/>
                    </a:cubicBezTo>
                    <a:cubicBezTo>
                      <a:pt x="19619" y="129953"/>
                      <a:pt x="5366" y="136518"/>
                      <a:pt x="1226" y="143437"/>
                    </a:cubicBezTo>
                    <a:close/>
                  </a:path>
                </a:pathLst>
              </a:custGeom>
              <a:solidFill>
                <a:srgbClr val="DAB7A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18">
                  <a:latin typeface="Montserrat" pitchFamily="2" charset="77"/>
                </a:endParaRPr>
              </a:p>
            </p:txBody>
          </p:sp>
          <p:sp>
            <p:nvSpPr>
              <p:cNvPr id="125" name="Freeform: Shape 40">
                <a:extLst>
                  <a:ext uri="{FF2B5EF4-FFF2-40B4-BE49-F238E27FC236}">
                    <a16:creationId xmlns:a16="http://schemas.microsoft.com/office/drawing/2014/main" id="{423EF803-92EC-D899-D336-1A967FD46099}"/>
                  </a:ext>
                </a:extLst>
              </p:cNvPr>
              <p:cNvSpPr/>
              <p:nvPr/>
            </p:nvSpPr>
            <p:spPr>
              <a:xfrm>
                <a:off x="2075775" y="4009700"/>
                <a:ext cx="105066" cy="131888"/>
              </a:xfrm>
              <a:custGeom>
                <a:avLst/>
                <a:gdLst>
                  <a:gd name="connsiteX0" fmla="*/ 106 w 105066"/>
                  <a:gd name="connsiteY0" fmla="*/ 17447 h 131888"/>
                  <a:gd name="connsiteX1" fmla="*/ 60609 w 105066"/>
                  <a:gd name="connsiteY1" fmla="*/ 59 h 131888"/>
                  <a:gd name="connsiteX2" fmla="*/ 104966 w 105066"/>
                  <a:gd name="connsiteY2" fmla="*/ 65944 h 131888"/>
                  <a:gd name="connsiteX3" fmla="*/ 39318 w 105066"/>
                  <a:gd name="connsiteY3" fmla="*/ 131889 h 131888"/>
                  <a:gd name="connsiteX4" fmla="*/ 106 w 105066"/>
                  <a:gd name="connsiteY4" fmla="*/ 17447 h 131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066" h="131888">
                    <a:moveTo>
                      <a:pt x="106" y="17447"/>
                    </a:moveTo>
                    <a:cubicBezTo>
                      <a:pt x="106" y="17447"/>
                      <a:pt x="-5276" y="-1183"/>
                      <a:pt x="60609" y="59"/>
                    </a:cubicBezTo>
                    <a:cubicBezTo>
                      <a:pt x="60609" y="59"/>
                      <a:pt x="107509" y="59"/>
                      <a:pt x="104966" y="65944"/>
                    </a:cubicBezTo>
                    <a:cubicBezTo>
                      <a:pt x="102423" y="131830"/>
                      <a:pt x="39318" y="131889"/>
                      <a:pt x="39318" y="131889"/>
                    </a:cubicBezTo>
                    <a:cubicBezTo>
                      <a:pt x="39318" y="131889"/>
                      <a:pt x="84089" y="-650"/>
                      <a:pt x="106" y="17447"/>
                    </a:cubicBezTo>
                    <a:close/>
                  </a:path>
                </a:pathLst>
              </a:custGeom>
              <a:solidFill>
                <a:schemeClr val="tx1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18">
                  <a:latin typeface="Montserrat" pitchFamily="2" charset="77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2E2704B-6CCC-E5E9-B86B-EB2D2F73979C}"/>
                </a:ext>
              </a:extLst>
            </p:cNvPr>
            <p:cNvGrpSpPr/>
            <p:nvPr/>
          </p:nvGrpSpPr>
          <p:grpSpPr>
            <a:xfrm>
              <a:off x="3859505" y="4118979"/>
              <a:ext cx="741619" cy="1162119"/>
              <a:chOff x="5025532" y="3967937"/>
              <a:chExt cx="741619" cy="1162119"/>
            </a:xfrm>
          </p:grpSpPr>
          <p:sp>
            <p:nvSpPr>
              <p:cNvPr id="103" name="Freeform: Shape 41">
                <a:extLst>
                  <a:ext uri="{FF2B5EF4-FFF2-40B4-BE49-F238E27FC236}">
                    <a16:creationId xmlns:a16="http://schemas.microsoft.com/office/drawing/2014/main" id="{F3CE652D-3353-0F2B-C082-B5510327B338}"/>
                  </a:ext>
                </a:extLst>
              </p:cNvPr>
              <p:cNvSpPr/>
              <p:nvPr/>
            </p:nvSpPr>
            <p:spPr>
              <a:xfrm>
                <a:off x="5025532" y="3993274"/>
                <a:ext cx="287935" cy="133071"/>
              </a:xfrm>
              <a:custGeom>
                <a:avLst/>
                <a:gdLst>
                  <a:gd name="connsiteX0" fmla="*/ 265 w 287935"/>
                  <a:gd name="connsiteY0" fmla="*/ 0 h 133071"/>
                  <a:gd name="connsiteX1" fmla="*/ 76323 w 287935"/>
                  <a:gd name="connsiteY1" fmla="*/ 16501 h 133071"/>
                  <a:gd name="connsiteX2" fmla="*/ 189108 w 287935"/>
                  <a:gd name="connsiteY2" fmla="*/ 122958 h 133071"/>
                  <a:gd name="connsiteX3" fmla="*/ 287935 w 287935"/>
                  <a:gd name="connsiteY3" fmla="*/ 133071 h 133071"/>
                  <a:gd name="connsiteX4" fmla="*/ 287935 w 287935"/>
                  <a:gd name="connsiteY4" fmla="*/ 100129 h 133071"/>
                  <a:gd name="connsiteX5" fmla="*/ 187807 w 287935"/>
                  <a:gd name="connsiteY5" fmla="*/ 93800 h 133071"/>
                  <a:gd name="connsiteX6" fmla="*/ 91522 w 287935"/>
                  <a:gd name="connsiteY6" fmla="*/ 15200 h 133071"/>
                  <a:gd name="connsiteX7" fmla="*/ 91522 w 287935"/>
                  <a:gd name="connsiteY7" fmla="*/ 0 h 133071"/>
                  <a:gd name="connsiteX8" fmla="*/ 265 w 287935"/>
                  <a:gd name="connsiteY8" fmla="*/ 0 h 133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7935" h="133071">
                    <a:moveTo>
                      <a:pt x="265" y="0"/>
                    </a:moveTo>
                    <a:cubicBezTo>
                      <a:pt x="265" y="0"/>
                      <a:pt x="-8606" y="22829"/>
                      <a:pt x="76323" y="16501"/>
                    </a:cubicBezTo>
                    <a:cubicBezTo>
                      <a:pt x="76323" y="16501"/>
                      <a:pt x="151079" y="114086"/>
                      <a:pt x="189108" y="122958"/>
                    </a:cubicBezTo>
                    <a:cubicBezTo>
                      <a:pt x="227137" y="131829"/>
                      <a:pt x="287935" y="133071"/>
                      <a:pt x="287935" y="133071"/>
                    </a:cubicBezTo>
                    <a:lnTo>
                      <a:pt x="287935" y="100129"/>
                    </a:lnTo>
                    <a:cubicBezTo>
                      <a:pt x="287935" y="100129"/>
                      <a:pt x="211878" y="106457"/>
                      <a:pt x="187807" y="93800"/>
                    </a:cubicBezTo>
                    <a:cubicBezTo>
                      <a:pt x="163736" y="81144"/>
                      <a:pt x="91522" y="15200"/>
                      <a:pt x="91522" y="15200"/>
                    </a:cubicBezTo>
                    <a:lnTo>
                      <a:pt x="91522" y="0"/>
                    </a:lnTo>
                    <a:lnTo>
                      <a:pt x="265" y="0"/>
                    </a:lnTo>
                    <a:close/>
                  </a:path>
                </a:pathLst>
              </a:custGeom>
              <a:solidFill>
                <a:srgbClr val="DAB7A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18">
                  <a:latin typeface="Montserrat" pitchFamily="2" charset="77"/>
                </a:endParaRPr>
              </a:p>
            </p:txBody>
          </p:sp>
          <p:sp>
            <p:nvSpPr>
              <p:cNvPr id="104" name="Freeform: Shape 42">
                <a:extLst>
                  <a:ext uri="{FF2B5EF4-FFF2-40B4-BE49-F238E27FC236}">
                    <a16:creationId xmlns:a16="http://schemas.microsoft.com/office/drawing/2014/main" id="{BE5FDF89-E14D-E88A-CBCA-7C8554AC5F2D}"/>
                  </a:ext>
                </a:extLst>
              </p:cNvPr>
              <p:cNvSpPr/>
              <p:nvPr/>
            </p:nvSpPr>
            <p:spPr>
              <a:xfrm>
                <a:off x="5514967" y="3993215"/>
                <a:ext cx="252184" cy="191385"/>
              </a:xfrm>
              <a:custGeom>
                <a:avLst/>
                <a:gdLst>
                  <a:gd name="connsiteX0" fmla="*/ 59 w 252184"/>
                  <a:gd name="connsiteY0" fmla="*/ 133130 h 191385"/>
                  <a:gd name="connsiteX1" fmla="*/ 64170 w 252184"/>
                  <a:gd name="connsiteY1" fmla="*/ 153416 h 191385"/>
                  <a:gd name="connsiteX2" fmla="*/ 135614 w 252184"/>
                  <a:gd name="connsiteY2" fmla="*/ 148803 h 191385"/>
                  <a:gd name="connsiteX3" fmla="*/ 160514 w 252184"/>
                  <a:gd name="connsiteY3" fmla="*/ 73928 h 191385"/>
                  <a:gd name="connsiteX4" fmla="*/ 171100 w 252184"/>
                  <a:gd name="connsiteY4" fmla="*/ 17743 h 191385"/>
                  <a:gd name="connsiteX5" fmla="*/ 171100 w 252184"/>
                  <a:gd name="connsiteY5" fmla="*/ 0 h 191385"/>
                  <a:gd name="connsiteX6" fmla="*/ 252185 w 252184"/>
                  <a:gd name="connsiteY6" fmla="*/ 0 h 191385"/>
                  <a:gd name="connsiteX7" fmla="*/ 190085 w 252184"/>
                  <a:gd name="connsiteY7" fmla="*/ 25372 h 191385"/>
                  <a:gd name="connsiteX8" fmla="*/ 161164 w 252184"/>
                  <a:gd name="connsiteY8" fmla="*/ 159863 h 191385"/>
                  <a:gd name="connsiteX9" fmla="*/ 91257 w 252184"/>
                  <a:gd name="connsiteY9" fmla="*/ 191386 h 191385"/>
                  <a:gd name="connsiteX10" fmla="*/ 0 w 252184"/>
                  <a:gd name="connsiteY10" fmla="*/ 167315 h 191385"/>
                  <a:gd name="connsiteX11" fmla="*/ 59 w 252184"/>
                  <a:gd name="connsiteY11" fmla="*/ 133130 h 191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2184" h="191385">
                    <a:moveTo>
                      <a:pt x="59" y="133130"/>
                    </a:moveTo>
                    <a:cubicBezTo>
                      <a:pt x="59" y="137329"/>
                      <a:pt x="58610" y="152056"/>
                      <a:pt x="64170" y="153416"/>
                    </a:cubicBezTo>
                    <a:cubicBezTo>
                      <a:pt x="86348" y="158917"/>
                      <a:pt x="116807" y="168320"/>
                      <a:pt x="135614" y="148803"/>
                    </a:cubicBezTo>
                    <a:cubicBezTo>
                      <a:pt x="153476" y="130232"/>
                      <a:pt x="155191" y="97763"/>
                      <a:pt x="160514" y="73928"/>
                    </a:cubicBezTo>
                    <a:cubicBezTo>
                      <a:pt x="164653" y="55358"/>
                      <a:pt x="168320" y="36609"/>
                      <a:pt x="171100" y="17743"/>
                    </a:cubicBezTo>
                    <a:lnTo>
                      <a:pt x="171100" y="0"/>
                    </a:lnTo>
                    <a:lnTo>
                      <a:pt x="252185" y="0"/>
                    </a:lnTo>
                    <a:cubicBezTo>
                      <a:pt x="252185" y="0"/>
                      <a:pt x="247098" y="29157"/>
                      <a:pt x="190085" y="25372"/>
                    </a:cubicBezTo>
                    <a:cubicBezTo>
                      <a:pt x="182041" y="25491"/>
                      <a:pt x="165008" y="152056"/>
                      <a:pt x="161164" y="159863"/>
                    </a:cubicBezTo>
                    <a:cubicBezTo>
                      <a:pt x="147679" y="187128"/>
                      <a:pt x="119114" y="191386"/>
                      <a:pt x="91257" y="191386"/>
                    </a:cubicBezTo>
                    <a:cubicBezTo>
                      <a:pt x="31700" y="191386"/>
                      <a:pt x="0" y="167315"/>
                      <a:pt x="0" y="167315"/>
                    </a:cubicBezTo>
                    <a:cubicBezTo>
                      <a:pt x="0" y="167315"/>
                      <a:pt x="59" y="133130"/>
                      <a:pt x="59" y="133130"/>
                    </a:cubicBezTo>
                    <a:close/>
                  </a:path>
                </a:pathLst>
              </a:custGeom>
              <a:solidFill>
                <a:srgbClr val="DAB7A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18">
                  <a:latin typeface="Montserrat" pitchFamily="2" charset="77"/>
                </a:endParaRPr>
              </a:p>
            </p:txBody>
          </p:sp>
          <p:sp>
            <p:nvSpPr>
              <p:cNvPr id="105" name="Freeform: Shape 43">
                <a:extLst>
                  <a:ext uri="{FF2B5EF4-FFF2-40B4-BE49-F238E27FC236}">
                    <a16:creationId xmlns:a16="http://schemas.microsoft.com/office/drawing/2014/main" id="{2DF4C93F-7530-6F97-161E-C5507D804D1A}"/>
                  </a:ext>
                </a:extLst>
              </p:cNvPr>
              <p:cNvSpPr/>
              <p:nvPr/>
            </p:nvSpPr>
            <p:spPr>
              <a:xfrm>
                <a:off x="5313468" y="4093403"/>
                <a:ext cx="201499" cy="216758"/>
              </a:xfrm>
              <a:custGeom>
                <a:avLst/>
                <a:gdLst>
                  <a:gd name="connsiteX0" fmla="*/ 0 w 201499"/>
                  <a:gd name="connsiteY0" fmla="*/ 0 h 216758"/>
                  <a:gd name="connsiteX1" fmla="*/ 49443 w 201499"/>
                  <a:gd name="connsiteY1" fmla="*/ 0 h 216758"/>
                  <a:gd name="connsiteX2" fmla="*/ 78601 w 201499"/>
                  <a:gd name="connsiteY2" fmla="*/ 48142 h 216758"/>
                  <a:gd name="connsiteX3" fmla="*/ 135614 w 201499"/>
                  <a:gd name="connsiteY3" fmla="*/ 10113 h 216758"/>
                  <a:gd name="connsiteX4" fmla="*/ 201499 w 201499"/>
                  <a:gd name="connsiteY4" fmla="*/ 32943 h 216758"/>
                  <a:gd name="connsiteX5" fmla="*/ 201499 w 201499"/>
                  <a:gd name="connsiteY5" fmla="*/ 67186 h 216758"/>
                  <a:gd name="connsiteX6" fmla="*/ 158385 w 201499"/>
                  <a:gd name="connsiteY6" fmla="*/ 116630 h 216758"/>
                  <a:gd name="connsiteX7" fmla="*/ 157142 w 201499"/>
                  <a:gd name="connsiteY7" fmla="*/ 216758 h 216758"/>
                  <a:gd name="connsiteX8" fmla="*/ 0 w 201499"/>
                  <a:gd name="connsiteY8" fmla="*/ 124259 h 216758"/>
                  <a:gd name="connsiteX9" fmla="*/ 0 w 201499"/>
                  <a:gd name="connsiteY9" fmla="*/ 0 h 216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1499" h="216758">
                    <a:moveTo>
                      <a:pt x="0" y="0"/>
                    </a:moveTo>
                    <a:lnTo>
                      <a:pt x="49443" y="0"/>
                    </a:lnTo>
                    <a:cubicBezTo>
                      <a:pt x="49443" y="0"/>
                      <a:pt x="50685" y="48142"/>
                      <a:pt x="78601" y="48142"/>
                    </a:cubicBezTo>
                    <a:cubicBezTo>
                      <a:pt x="106516" y="48142"/>
                      <a:pt x="116630" y="44357"/>
                      <a:pt x="135614" y="10113"/>
                    </a:cubicBezTo>
                    <a:cubicBezTo>
                      <a:pt x="135614" y="10113"/>
                      <a:pt x="185058" y="-1301"/>
                      <a:pt x="201499" y="32943"/>
                    </a:cubicBezTo>
                    <a:lnTo>
                      <a:pt x="201499" y="67186"/>
                    </a:lnTo>
                    <a:cubicBezTo>
                      <a:pt x="201499" y="67186"/>
                      <a:pt x="158385" y="65944"/>
                      <a:pt x="158385" y="116630"/>
                    </a:cubicBezTo>
                    <a:cubicBezTo>
                      <a:pt x="158385" y="167315"/>
                      <a:pt x="157142" y="216758"/>
                      <a:pt x="157142" y="216758"/>
                    </a:cubicBezTo>
                    <a:cubicBezTo>
                      <a:pt x="157142" y="216758"/>
                      <a:pt x="46900" y="164772"/>
                      <a:pt x="0" y="124259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18">
                  <a:latin typeface="Montserrat" pitchFamily="2" charset="77"/>
                </a:endParaRPr>
              </a:p>
            </p:txBody>
          </p:sp>
          <p:sp>
            <p:nvSpPr>
              <p:cNvPr id="106" name="Freeform: Shape 44">
                <a:extLst>
                  <a:ext uri="{FF2B5EF4-FFF2-40B4-BE49-F238E27FC236}">
                    <a16:creationId xmlns:a16="http://schemas.microsoft.com/office/drawing/2014/main" id="{28ABDC47-1B1B-EA48-AE1E-88E02405B280}"/>
                  </a:ext>
                </a:extLst>
              </p:cNvPr>
              <p:cNvSpPr/>
              <p:nvPr/>
            </p:nvSpPr>
            <p:spPr>
              <a:xfrm>
                <a:off x="5341087" y="4238302"/>
                <a:ext cx="114323" cy="151642"/>
              </a:xfrm>
              <a:custGeom>
                <a:avLst/>
                <a:gdLst>
                  <a:gd name="connsiteX0" fmla="*/ 0 w 114323"/>
                  <a:gd name="connsiteY0" fmla="*/ 0 h 151642"/>
                  <a:gd name="connsiteX1" fmla="*/ 0 w 114323"/>
                  <a:gd name="connsiteY1" fmla="*/ 71799 h 151642"/>
                  <a:gd name="connsiteX2" fmla="*/ 114323 w 114323"/>
                  <a:gd name="connsiteY2" fmla="*/ 151642 h 151642"/>
                  <a:gd name="connsiteX3" fmla="*/ 114323 w 114323"/>
                  <a:gd name="connsiteY3" fmla="*/ 64406 h 151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323" h="151642">
                    <a:moveTo>
                      <a:pt x="0" y="0"/>
                    </a:moveTo>
                    <a:lnTo>
                      <a:pt x="0" y="71799"/>
                    </a:lnTo>
                    <a:lnTo>
                      <a:pt x="114323" y="151642"/>
                    </a:lnTo>
                    <a:lnTo>
                      <a:pt x="114323" y="64406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18" dirty="0">
                  <a:latin typeface="Montserrat" pitchFamily="2" charset="77"/>
                </a:endParaRPr>
              </a:p>
            </p:txBody>
          </p:sp>
          <p:sp>
            <p:nvSpPr>
              <p:cNvPr id="107" name="Freeform: Shape 45">
                <a:extLst>
                  <a:ext uri="{FF2B5EF4-FFF2-40B4-BE49-F238E27FC236}">
                    <a16:creationId xmlns:a16="http://schemas.microsoft.com/office/drawing/2014/main" id="{F3AD83D1-16F4-21BE-2189-F6111E7A18DA}"/>
                  </a:ext>
                </a:extLst>
              </p:cNvPr>
              <p:cNvSpPr/>
              <p:nvPr/>
            </p:nvSpPr>
            <p:spPr>
              <a:xfrm>
                <a:off x="5300699" y="4297386"/>
                <a:ext cx="169970" cy="233199"/>
              </a:xfrm>
              <a:custGeom>
                <a:avLst/>
                <a:gdLst>
                  <a:gd name="connsiteX0" fmla="*/ 169970 w 169970"/>
                  <a:gd name="connsiteY0" fmla="*/ 233200 h 233199"/>
                  <a:gd name="connsiteX1" fmla="*/ 169970 w 169970"/>
                  <a:gd name="connsiteY1" fmla="*/ 105215 h 233199"/>
                  <a:gd name="connsiteX2" fmla="*/ 24242 w 169970"/>
                  <a:gd name="connsiteY2" fmla="*/ 0 h 233199"/>
                  <a:gd name="connsiteX3" fmla="*/ 171 w 169970"/>
                  <a:gd name="connsiteY3" fmla="*/ 233200 h 233199"/>
                  <a:gd name="connsiteX4" fmla="*/ 169970 w 169970"/>
                  <a:gd name="connsiteY4" fmla="*/ 233200 h 233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9970" h="233199">
                    <a:moveTo>
                      <a:pt x="169970" y="233200"/>
                    </a:moveTo>
                    <a:lnTo>
                      <a:pt x="169970" y="105215"/>
                    </a:lnTo>
                    <a:lnTo>
                      <a:pt x="24242" y="0"/>
                    </a:lnTo>
                    <a:cubicBezTo>
                      <a:pt x="24242" y="0"/>
                      <a:pt x="-2372" y="186300"/>
                      <a:pt x="171" y="233200"/>
                    </a:cubicBezTo>
                    <a:lnTo>
                      <a:pt x="169970" y="233200"/>
                    </a:lnTo>
                    <a:close/>
                  </a:path>
                </a:pathLst>
              </a:custGeom>
              <a:solidFill>
                <a:schemeClr val="accent4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18">
                  <a:latin typeface="Montserrat" pitchFamily="2" charset="77"/>
                </a:endParaRPr>
              </a:p>
            </p:txBody>
          </p:sp>
          <p:sp>
            <p:nvSpPr>
              <p:cNvPr id="108" name="Freeform: Shape 46">
                <a:extLst>
                  <a:ext uri="{FF2B5EF4-FFF2-40B4-BE49-F238E27FC236}">
                    <a16:creationId xmlns:a16="http://schemas.microsoft.com/office/drawing/2014/main" id="{95B97FAE-A234-26CF-C399-075B39C70134}"/>
                  </a:ext>
                </a:extLst>
              </p:cNvPr>
              <p:cNvSpPr/>
              <p:nvPr/>
            </p:nvSpPr>
            <p:spPr>
              <a:xfrm>
                <a:off x="5272595" y="4530586"/>
                <a:ext cx="104601" cy="527198"/>
              </a:xfrm>
              <a:custGeom>
                <a:avLst/>
                <a:gdLst>
                  <a:gd name="connsiteX0" fmla="*/ 104602 w 104601"/>
                  <a:gd name="connsiteY0" fmla="*/ 0 h 527198"/>
                  <a:gd name="connsiteX1" fmla="*/ 29846 w 104601"/>
                  <a:gd name="connsiteY1" fmla="*/ 0 h 527198"/>
                  <a:gd name="connsiteX2" fmla="*/ 5774 w 104601"/>
                  <a:gd name="connsiteY2" fmla="*/ 527199 h 527198"/>
                  <a:gd name="connsiteX3" fmla="*/ 31147 w 104601"/>
                  <a:gd name="connsiteY3" fmla="*/ 527199 h 527198"/>
                  <a:gd name="connsiteX4" fmla="*/ 104602 w 104601"/>
                  <a:gd name="connsiteY4" fmla="*/ 0 h 527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601" h="527198">
                    <a:moveTo>
                      <a:pt x="104602" y="0"/>
                    </a:moveTo>
                    <a:lnTo>
                      <a:pt x="29846" y="0"/>
                    </a:lnTo>
                    <a:cubicBezTo>
                      <a:pt x="29846" y="0"/>
                      <a:pt x="-15754" y="449899"/>
                      <a:pt x="5774" y="527199"/>
                    </a:cubicBezTo>
                    <a:lnTo>
                      <a:pt x="31147" y="527199"/>
                    </a:lnTo>
                    <a:cubicBezTo>
                      <a:pt x="31087" y="527258"/>
                      <a:pt x="48830" y="54530"/>
                      <a:pt x="104602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18">
                  <a:latin typeface="Montserrat" pitchFamily="2" charset="77"/>
                </a:endParaRPr>
              </a:p>
            </p:txBody>
          </p:sp>
          <p:sp>
            <p:nvSpPr>
              <p:cNvPr id="109" name="Freeform: Shape 47">
                <a:extLst>
                  <a:ext uri="{FF2B5EF4-FFF2-40B4-BE49-F238E27FC236}">
                    <a16:creationId xmlns:a16="http://schemas.microsoft.com/office/drawing/2014/main" id="{28D29C94-6A3A-FF70-EA3E-2783DF0D7026}"/>
                  </a:ext>
                </a:extLst>
              </p:cNvPr>
              <p:cNvSpPr/>
              <p:nvPr/>
            </p:nvSpPr>
            <p:spPr>
              <a:xfrm>
                <a:off x="5395854" y="4530586"/>
                <a:ext cx="78906" cy="517085"/>
              </a:xfrm>
              <a:custGeom>
                <a:avLst/>
                <a:gdLst>
                  <a:gd name="connsiteX0" fmla="*/ 0 w 78906"/>
                  <a:gd name="connsiteY0" fmla="*/ 0 h 517085"/>
                  <a:gd name="connsiteX1" fmla="*/ 26614 w 78906"/>
                  <a:gd name="connsiteY1" fmla="*/ 517085 h 517085"/>
                  <a:gd name="connsiteX2" fmla="*/ 53228 w 78906"/>
                  <a:gd name="connsiteY2" fmla="*/ 517085 h 517085"/>
                  <a:gd name="connsiteX3" fmla="*/ 74757 w 78906"/>
                  <a:gd name="connsiteY3" fmla="*/ 0 h 517085"/>
                  <a:gd name="connsiteX4" fmla="*/ 0 w 78906"/>
                  <a:gd name="connsiteY4" fmla="*/ 0 h 517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906" h="517085">
                    <a:moveTo>
                      <a:pt x="0" y="0"/>
                    </a:moveTo>
                    <a:cubicBezTo>
                      <a:pt x="0" y="0"/>
                      <a:pt x="39271" y="443571"/>
                      <a:pt x="26614" y="517085"/>
                    </a:cubicBezTo>
                    <a:lnTo>
                      <a:pt x="53228" y="517085"/>
                    </a:lnTo>
                    <a:cubicBezTo>
                      <a:pt x="53228" y="517085"/>
                      <a:pt x="91257" y="55772"/>
                      <a:pt x="74757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18">
                  <a:latin typeface="Montserrat" pitchFamily="2" charset="77"/>
                </a:endParaRPr>
              </a:p>
            </p:txBody>
          </p:sp>
          <p:sp>
            <p:nvSpPr>
              <p:cNvPr id="110" name="Freeform: Shape 48">
                <a:extLst>
                  <a:ext uri="{FF2B5EF4-FFF2-40B4-BE49-F238E27FC236}">
                    <a16:creationId xmlns:a16="http://schemas.microsoft.com/office/drawing/2014/main" id="{E0454EA0-E77D-0606-4CEB-9F77D5B2ADAB}"/>
                  </a:ext>
                </a:extLst>
              </p:cNvPr>
              <p:cNvSpPr/>
              <p:nvPr/>
            </p:nvSpPr>
            <p:spPr>
              <a:xfrm>
                <a:off x="5278370" y="5057843"/>
                <a:ext cx="26614" cy="35485"/>
              </a:xfrm>
              <a:custGeom>
                <a:avLst/>
                <a:gdLst>
                  <a:gd name="connsiteX0" fmla="*/ 0 w 26614"/>
                  <a:gd name="connsiteY0" fmla="*/ 0 h 35485"/>
                  <a:gd name="connsiteX1" fmla="*/ 26614 w 26614"/>
                  <a:gd name="connsiteY1" fmla="*/ 0 h 35485"/>
                  <a:gd name="connsiteX2" fmla="*/ 26614 w 26614"/>
                  <a:gd name="connsiteY2" fmla="*/ 35486 h 35485"/>
                  <a:gd name="connsiteX3" fmla="*/ 0 w 26614"/>
                  <a:gd name="connsiteY3" fmla="*/ 35486 h 35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14" h="35485">
                    <a:moveTo>
                      <a:pt x="0" y="0"/>
                    </a:moveTo>
                    <a:lnTo>
                      <a:pt x="26614" y="0"/>
                    </a:lnTo>
                    <a:lnTo>
                      <a:pt x="26614" y="35486"/>
                    </a:lnTo>
                    <a:lnTo>
                      <a:pt x="0" y="35486"/>
                    </a:lnTo>
                    <a:close/>
                  </a:path>
                </a:pathLst>
              </a:custGeom>
              <a:solidFill>
                <a:srgbClr val="DAB7A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18">
                  <a:latin typeface="Montserrat" pitchFamily="2" charset="77"/>
                </a:endParaRPr>
              </a:p>
            </p:txBody>
          </p:sp>
          <p:sp>
            <p:nvSpPr>
              <p:cNvPr id="111" name="Freeform: Shape 49">
                <a:extLst>
                  <a:ext uri="{FF2B5EF4-FFF2-40B4-BE49-F238E27FC236}">
                    <a16:creationId xmlns:a16="http://schemas.microsoft.com/office/drawing/2014/main" id="{AA35F274-82AC-615A-0323-84A802154144}"/>
                  </a:ext>
                </a:extLst>
              </p:cNvPr>
              <p:cNvSpPr/>
              <p:nvPr/>
            </p:nvSpPr>
            <p:spPr>
              <a:xfrm>
                <a:off x="5212485" y="5093329"/>
                <a:ext cx="92499" cy="36727"/>
              </a:xfrm>
              <a:custGeom>
                <a:avLst/>
                <a:gdLst>
                  <a:gd name="connsiteX0" fmla="*/ 92499 w 92499"/>
                  <a:gd name="connsiteY0" fmla="*/ 0 h 36727"/>
                  <a:gd name="connsiteX1" fmla="*/ 92499 w 92499"/>
                  <a:gd name="connsiteY1" fmla="*/ 36728 h 36727"/>
                  <a:gd name="connsiteX2" fmla="*/ 0 w 92499"/>
                  <a:gd name="connsiteY2" fmla="*/ 36728 h 36727"/>
                  <a:gd name="connsiteX3" fmla="*/ 65885 w 92499"/>
                  <a:gd name="connsiteY3" fmla="*/ 0 h 36727"/>
                  <a:gd name="connsiteX4" fmla="*/ 92499 w 92499"/>
                  <a:gd name="connsiteY4" fmla="*/ 0 h 36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499" h="36727">
                    <a:moveTo>
                      <a:pt x="92499" y="0"/>
                    </a:moveTo>
                    <a:lnTo>
                      <a:pt x="92499" y="36728"/>
                    </a:lnTo>
                    <a:lnTo>
                      <a:pt x="0" y="36728"/>
                    </a:lnTo>
                    <a:cubicBezTo>
                      <a:pt x="0" y="36728"/>
                      <a:pt x="21528" y="0"/>
                      <a:pt x="65885" y="0"/>
                    </a:cubicBezTo>
                    <a:lnTo>
                      <a:pt x="92499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18">
                  <a:latin typeface="Montserrat" pitchFamily="2" charset="77"/>
                </a:endParaRPr>
              </a:p>
            </p:txBody>
          </p:sp>
          <p:sp>
            <p:nvSpPr>
              <p:cNvPr id="112" name="Freeform: Shape 50">
                <a:extLst>
                  <a:ext uri="{FF2B5EF4-FFF2-40B4-BE49-F238E27FC236}">
                    <a16:creationId xmlns:a16="http://schemas.microsoft.com/office/drawing/2014/main" id="{36128066-93E0-3D43-DBA7-C6640D3FF096}"/>
                  </a:ext>
                </a:extLst>
              </p:cNvPr>
              <p:cNvSpPr/>
              <p:nvPr/>
            </p:nvSpPr>
            <p:spPr>
              <a:xfrm>
                <a:off x="5420516" y="5045364"/>
                <a:ext cx="26614" cy="35485"/>
              </a:xfrm>
              <a:custGeom>
                <a:avLst/>
                <a:gdLst>
                  <a:gd name="connsiteX0" fmla="*/ 0 w 26614"/>
                  <a:gd name="connsiteY0" fmla="*/ 0 h 35485"/>
                  <a:gd name="connsiteX1" fmla="*/ 26614 w 26614"/>
                  <a:gd name="connsiteY1" fmla="*/ 0 h 35485"/>
                  <a:gd name="connsiteX2" fmla="*/ 26614 w 26614"/>
                  <a:gd name="connsiteY2" fmla="*/ 35486 h 35485"/>
                  <a:gd name="connsiteX3" fmla="*/ 0 w 26614"/>
                  <a:gd name="connsiteY3" fmla="*/ 35486 h 35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14" h="35485">
                    <a:moveTo>
                      <a:pt x="0" y="0"/>
                    </a:moveTo>
                    <a:lnTo>
                      <a:pt x="26614" y="0"/>
                    </a:lnTo>
                    <a:lnTo>
                      <a:pt x="26614" y="35486"/>
                    </a:lnTo>
                    <a:lnTo>
                      <a:pt x="0" y="35486"/>
                    </a:lnTo>
                    <a:close/>
                  </a:path>
                </a:pathLst>
              </a:custGeom>
              <a:solidFill>
                <a:srgbClr val="DAB7A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18">
                  <a:latin typeface="Montserrat" pitchFamily="2" charset="77"/>
                </a:endParaRPr>
              </a:p>
            </p:txBody>
          </p:sp>
          <p:sp>
            <p:nvSpPr>
              <p:cNvPr id="113" name="Freeform: Shape 51">
                <a:extLst>
                  <a:ext uri="{FF2B5EF4-FFF2-40B4-BE49-F238E27FC236}">
                    <a16:creationId xmlns:a16="http://schemas.microsoft.com/office/drawing/2014/main" id="{9C581CBE-57FF-F03F-13F8-2C65454B6C94}"/>
                  </a:ext>
                </a:extLst>
              </p:cNvPr>
              <p:cNvSpPr/>
              <p:nvPr/>
            </p:nvSpPr>
            <p:spPr>
              <a:xfrm>
                <a:off x="5354631" y="5080850"/>
                <a:ext cx="92499" cy="36727"/>
              </a:xfrm>
              <a:custGeom>
                <a:avLst/>
                <a:gdLst>
                  <a:gd name="connsiteX0" fmla="*/ 92499 w 92499"/>
                  <a:gd name="connsiteY0" fmla="*/ 0 h 36727"/>
                  <a:gd name="connsiteX1" fmla="*/ 92499 w 92499"/>
                  <a:gd name="connsiteY1" fmla="*/ 36728 h 36727"/>
                  <a:gd name="connsiteX2" fmla="*/ 0 w 92499"/>
                  <a:gd name="connsiteY2" fmla="*/ 36728 h 36727"/>
                  <a:gd name="connsiteX3" fmla="*/ 65885 w 92499"/>
                  <a:gd name="connsiteY3" fmla="*/ 0 h 36727"/>
                  <a:gd name="connsiteX4" fmla="*/ 92499 w 92499"/>
                  <a:gd name="connsiteY4" fmla="*/ 0 h 36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499" h="36727">
                    <a:moveTo>
                      <a:pt x="92499" y="0"/>
                    </a:moveTo>
                    <a:lnTo>
                      <a:pt x="92499" y="36728"/>
                    </a:lnTo>
                    <a:lnTo>
                      <a:pt x="0" y="36728"/>
                    </a:lnTo>
                    <a:cubicBezTo>
                      <a:pt x="0" y="36728"/>
                      <a:pt x="21528" y="0"/>
                      <a:pt x="65885" y="0"/>
                    </a:cubicBezTo>
                    <a:lnTo>
                      <a:pt x="92499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18">
                  <a:latin typeface="Montserrat" pitchFamily="2" charset="77"/>
                </a:endParaRPr>
              </a:p>
            </p:txBody>
          </p:sp>
          <p:sp>
            <p:nvSpPr>
              <p:cNvPr id="114" name="Freeform: Shape 53">
                <a:extLst>
                  <a:ext uri="{FF2B5EF4-FFF2-40B4-BE49-F238E27FC236}">
                    <a16:creationId xmlns:a16="http://schemas.microsoft.com/office/drawing/2014/main" id="{650980E4-F7E1-4EB9-F285-4DADC0937EDF}"/>
                  </a:ext>
                </a:extLst>
              </p:cNvPr>
              <p:cNvSpPr/>
              <p:nvPr/>
            </p:nvSpPr>
            <p:spPr>
              <a:xfrm>
                <a:off x="5389296" y="3967937"/>
                <a:ext cx="81313" cy="135597"/>
              </a:xfrm>
              <a:custGeom>
                <a:avLst/>
                <a:gdLst>
                  <a:gd name="connsiteX0" fmla="*/ 59786 w 81313"/>
                  <a:gd name="connsiteY0" fmla="*/ 135579 h 135597"/>
                  <a:gd name="connsiteX1" fmla="*/ 81314 w 81313"/>
                  <a:gd name="connsiteY1" fmla="*/ 51537 h 135597"/>
                  <a:gd name="connsiteX2" fmla="*/ 8923 w 81313"/>
                  <a:gd name="connsiteY2" fmla="*/ 3217 h 135597"/>
                  <a:gd name="connsiteX3" fmla="*/ 59786 w 81313"/>
                  <a:gd name="connsiteY3" fmla="*/ 135579 h 135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313" h="135597">
                    <a:moveTo>
                      <a:pt x="59786" y="135579"/>
                    </a:moveTo>
                    <a:cubicBezTo>
                      <a:pt x="59786" y="135579"/>
                      <a:pt x="81314" y="107250"/>
                      <a:pt x="81314" y="51537"/>
                    </a:cubicBezTo>
                    <a:cubicBezTo>
                      <a:pt x="81314" y="-4175"/>
                      <a:pt x="40919" y="-3702"/>
                      <a:pt x="8923" y="3217"/>
                    </a:cubicBezTo>
                    <a:cubicBezTo>
                      <a:pt x="-23014" y="10137"/>
                      <a:pt x="39500" y="137353"/>
                      <a:pt x="59786" y="135579"/>
                    </a:cubicBezTo>
                    <a:close/>
                  </a:path>
                </a:pathLst>
              </a:custGeom>
              <a:solidFill>
                <a:schemeClr val="tx1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18">
                  <a:latin typeface="Montserrat" pitchFamily="2" charset="77"/>
                </a:endParaRPr>
              </a:p>
            </p:txBody>
          </p:sp>
          <p:sp>
            <p:nvSpPr>
              <p:cNvPr id="115" name="Freeform: Shape 52">
                <a:extLst>
                  <a:ext uri="{FF2B5EF4-FFF2-40B4-BE49-F238E27FC236}">
                    <a16:creationId xmlns:a16="http://schemas.microsoft.com/office/drawing/2014/main" id="{64D4CED4-9F26-E4DF-C720-B85A5E8DDC90}"/>
                  </a:ext>
                </a:extLst>
              </p:cNvPr>
              <p:cNvSpPr/>
              <p:nvPr/>
            </p:nvSpPr>
            <p:spPr>
              <a:xfrm>
                <a:off x="5361738" y="3971074"/>
                <a:ext cx="87344" cy="170470"/>
              </a:xfrm>
              <a:custGeom>
                <a:avLst/>
                <a:gdLst>
                  <a:gd name="connsiteX0" fmla="*/ 1173 w 87344"/>
                  <a:gd name="connsiteY0" fmla="*/ 122328 h 170470"/>
                  <a:gd name="connsiteX1" fmla="*/ 30331 w 87344"/>
                  <a:gd name="connsiteY1" fmla="*/ 170471 h 170470"/>
                  <a:gd name="connsiteX2" fmla="*/ 87344 w 87344"/>
                  <a:gd name="connsiteY2" fmla="*/ 132442 h 170470"/>
                  <a:gd name="connsiteX3" fmla="*/ 72736 w 87344"/>
                  <a:gd name="connsiteY3" fmla="*/ 119785 h 170470"/>
                  <a:gd name="connsiteX4" fmla="*/ 59606 w 87344"/>
                  <a:gd name="connsiteY4" fmla="*/ 68863 h 170470"/>
                  <a:gd name="connsiteX5" fmla="*/ 59843 w 87344"/>
                  <a:gd name="connsiteY5" fmla="*/ 13269 h 170470"/>
                  <a:gd name="connsiteX6" fmla="*/ 29621 w 87344"/>
                  <a:gd name="connsiteY6" fmla="*/ 317 h 170470"/>
                  <a:gd name="connsiteX7" fmla="*/ 7324 w 87344"/>
                  <a:gd name="connsiteY7" fmla="*/ 30184 h 170470"/>
                  <a:gd name="connsiteX8" fmla="*/ 3598 w 87344"/>
                  <a:gd name="connsiteY8" fmla="*/ 65197 h 170470"/>
                  <a:gd name="connsiteX9" fmla="*/ 8625 w 87344"/>
                  <a:gd name="connsiteY9" fmla="*/ 85542 h 170470"/>
                  <a:gd name="connsiteX10" fmla="*/ 25244 w 87344"/>
                  <a:gd name="connsiteY10" fmla="*/ 107898 h 170470"/>
                  <a:gd name="connsiteX11" fmla="*/ 1173 w 87344"/>
                  <a:gd name="connsiteY11" fmla="*/ 122328 h 170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7344" h="170470">
                    <a:moveTo>
                      <a:pt x="1173" y="122328"/>
                    </a:moveTo>
                    <a:cubicBezTo>
                      <a:pt x="1173" y="122328"/>
                      <a:pt x="2001" y="170471"/>
                      <a:pt x="30331" y="170471"/>
                    </a:cubicBezTo>
                    <a:cubicBezTo>
                      <a:pt x="58660" y="170471"/>
                      <a:pt x="64575" y="165798"/>
                      <a:pt x="87344" y="132442"/>
                    </a:cubicBezTo>
                    <a:cubicBezTo>
                      <a:pt x="86576" y="133506"/>
                      <a:pt x="73446" y="120613"/>
                      <a:pt x="72736" y="119785"/>
                    </a:cubicBezTo>
                    <a:cubicBezTo>
                      <a:pt x="60730" y="105473"/>
                      <a:pt x="57123" y="87020"/>
                      <a:pt x="59606" y="68863"/>
                    </a:cubicBezTo>
                    <a:cubicBezTo>
                      <a:pt x="62031" y="51180"/>
                      <a:pt x="69779" y="30007"/>
                      <a:pt x="59843" y="13269"/>
                    </a:cubicBezTo>
                    <a:cubicBezTo>
                      <a:pt x="54106" y="3570"/>
                      <a:pt x="40563" y="-1339"/>
                      <a:pt x="29621" y="317"/>
                    </a:cubicBezTo>
                    <a:cubicBezTo>
                      <a:pt x="15072" y="2564"/>
                      <a:pt x="9868" y="17527"/>
                      <a:pt x="7324" y="30184"/>
                    </a:cubicBezTo>
                    <a:cubicBezTo>
                      <a:pt x="6201" y="35684"/>
                      <a:pt x="-5865" y="66675"/>
                      <a:pt x="3598" y="65197"/>
                    </a:cubicBezTo>
                    <a:cubicBezTo>
                      <a:pt x="17497" y="63008"/>
                      <a:pt x="5254" y="78622"/>
                      <a:pt x="8625" y="85542"/>
                    </a:cubicBezTo>
                    <a:cubicBezTo>
                      <a:pt x="12174" y="92816"/>
                      <a:pt x="35417" y="93526"/>
                      <a:pt x="25244" y="107898"/>
                    </a:cubicBezTo>
                    <a:cubicBezTo>
                      <a:pt x="22938" y="111269"/>
                      <a:pt x="1173" y="122092"/>
                      <a:pt x="1173" y="122328"/>
                    </a:cubicBezTo>
                    <a:close/>
                  </a:path>
                </a:pathLst>
              </a:custGeom>
              <a:solidFill>
                <a:srgbClr val="DAB7A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18">
                  <a:latin typeface="Montserrat" pitchFamily="2" charset="77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2E22C8D-9515-EA5A-3EBC-B143BACFCAEE}"/>
                </a:ext>
              </a:extLst>
            </p:cNvPr>
            <p:cNvGrpSpPr/>
            <p:nvPr/>
          </p:nvGrpSpPr>
          <p:grpSpPr>
            <a:xfrm>
              <a:off x="6191970" y="4118979"/>
              <a:ext cx="741619" cy="1162119"/>
              <a:chOff x="5025532" y="3967937"/>
              <a:chExt cx="741619" cy="1162119"/>
            </a:xfrm>
          </p:grpSpPr>
          <p:sp>
            <p:nvSpPr>
              <p:cNvPr id="90" name="Freeform: Shape 58">
                <a:extLst>
                  <a:ext uri="{FF2B5EF4-FFF2-40B4-BE49-F238E27FC236}">
                    <a16:creationId xmlns:a16="http://schemas.microsoft.com/office/drawing/2014/main" id="{29B8E6B7-AD5F-313F-7891-C01016C43814}"/>
                  </a:ext>
                </a:extLst>
              </p:cNvPr>
              <p:cNvSpPr/>
              <p:nvPr/>
            </p:nvSpPr>
            <p:spPr>
              <a:xfrm>
                <a:off x="5025532" y="3993274"/>
                <a:ext cx="287935" cy="133071"/>
              </a:xfrm>
              <a:custGeom>
                <a:avLst/>
                <a:gdLst>
                  <a:gd name="connsiteX0" fmla="*/ 265 w 287935"/>
                  <a:gd name="connsiteY0" fmla="*/ 0 h 133071"/>
                  <a:gd name="connsiteX1" fmla="*/ 76323 w 287935"/>
                  <a:gd name="connsiteY1" fmla="*/ 16501 h 133071"/>
                  <a:gd name="connsiteX2" fmla="*/ 189108 w 287935"/>
                  <a:gd name="connsiteY2" fmla="*/ 122958 h 133071"/>
                  <a:gd name="connsiteX3" fmla="*/ 287935 w 287935"/>
                  <a:gd name="connsiteY3" fmla="*/ 133071 h 133071"/>
                  <a:gd name="connsiteX4" fmla="*/ 287935 w 287935"/>
                  <a:gd name="connsiteY4" fmla="*/ 100129 h 133071"/>
                  <a:gd name="connsiteX5" fmla="*/ 187807 w 287935"/>
                  <a:gd name="connsiteY5" fmla="*/ 93800 h 133071"/>
                  <a:gd name="connsiteX6" fmla="*/ 91522 w 287935"/>
                  <a:gd name="connsiteY6" fmla="*/ 15200 h 133071"/>
                  <a:gd name="connsiteX7" fmla="*/ 91522 w 287935"/>
                  <a:gd name="connsiteY7" fmla="*/ 0 h 133071"/>
                  <a:gd name="connsiteX8" fmla="*/ 265 w 287935"/>
                  <a:gd name="connsiteY8" fmla="*/ 0 h 133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7935" h="133071">
                    <a:moveTo>
                      <a:pt x="265" y="0"/>
                    </a:moveTo>
                    <a:cubicBezTo>
                      <a:pt x="265" y="0"/>
                      <a:pt x="-8606" y="22829"/>
                      <a:pt x="76323" y="16501"/>
                    </a:cubicBezTo>
                    <a:cubicBezTo>
                      <a:pt x="76323" y="16501"/>
                      <a:pt x="151079" y="114086"/>
                      <a:pt x="189108" y="122958"/>
                    </a:cubicBezTo>
                    <a:cubicBezTo>
                      <a:pt x="227137" y="131829"/>
                      <a:pt x="287935" y="133071"/>
                      <a:pt x="287935" y="133071"/>
                    </a:cubicBezTo>
                    <a:lnTo>
                      <a:pt x="287935" y="100129"/>
                    </a:lnTo>
                    <a:cubicBezTo>
                      <a:pt x="287935" y="100129"/>
                      <a:pt x="211878" y="106457"/>
                      <a:pt x="187807" y="93800"/>
                    </a:cubicBezTo>
                    <a:cubicBezTo>
                      <a:pt x="163736" y="81144"/>
                      <a:pt x="91522" y="15200"/>
                      <a:pt x="91522" y="15200"/>
                    </a:cubicBezTo>
                    <a:lnTo>
                      <a:pt x="91522" y="0"/>
                    </a:lnTo>
                    <a:lnTo>
                      <a:pt x="265" y="0"/>
                    </a:lnTo>
                    <a:close/>
                  </a:path>
                </a:pathLst>
              </a:custGeom>
              <a:solidFill>
                <a:srgbClr val="DAB7A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18">
                  <a:latin typeface="Montserrat" pitchFamily="2" charset="77"/>
                </a:endParaRPr>
              </a:p>
            </p:txBody>
          </p:sp>
          <p:sp>
            <p:nvSpPr>
              <p:cNvPr id="91" name="Freeform: Shape 59">
                <a:extLst>
                  <a:ext uri="{FF2B5EF4-FFF2-40B4-BE49-F238E27FC236}">
                    <a16:creationId xmlns:a16="http://schemas.microsoft.com/office/drawing/2014/main" id="{31E25C95-FB31-3CE6-7ACC-72FA86D5BAED}"/>
                  </a:ext>
                </a:extLst>
              </p:cNvPr>
              <p:cNvSpPr/>
              <p:nvPr/>
            </p:nvSpPr>
            <p:spPr>
              <a:xfrm>
                <a:off x="5514967" y="3993215"/>
                <a:ext cx="252184" cy="191385"/>
              </a:xfrm>
              <a:custGeom>
                <a:avLst/>
                <a:gdLst>
                  <a:gd name="connsiteX0" fmla="*/ 59 w 252184"/>
                  <a:gd name="connsiteY0" fmla="*/ 133130 h 191385"/>
                  <a:gd name="connsiteX1" fmla="*/ 64170 w 252184"/>
                  <a:gd name="connsiteY1" fmla="*/ 153416 h 191385"/>
                  <a:gd name="connsiteX2" fmla="*/ 135614 w 252184"/>
                  <a:gd name="connsiteY2" fmla="*/ 148803 h 191385"/>
                  <a:gd name="connsiteX3" fmla="*/ 160514 w 252184"/>
                  <a:gd name="connsiteY3" fmla="*/ 73928 h 191385"/>
                  <a:gd name="connsiteX4" fmla="*/ 171100 w 252184"/>
                  <a:gd name="connsiteY4" fmla="*/ 17743 h 191385"/>
                  <a:gd name="connsiteX5" fmla="*/ 171100 w 252184"/>
                  <a:gd name="connsiteY5" fmla="*/ 0 h 191385"/>
                  <a:gd name="connsiteX6" fmla="*/ 252185 w 252184"/>
                  <a:gd name="connsiteY6" fmla="*/ 0 h 191385"/>
                  <a:gd name="connsiteX7" fmla="*/ 190085 w 252184"/>
                  <a:gd name="connsiteY7" fmla="*/ 25372 h 191385"/>
                  <a:gd name="connsiteX8" fmla="*/ 161164 w 252184"/>
                  <a:gd name="connsiteY8" fmla="*/ 159863 h 191385"/>
                  <a:gd name="connsiteX9" fmla="*/ 91257 w 252184"/>
                  <a:gd name="connsiteY9" fmla="*/ 191386 h 191385"/>
                  <a:gd name="connsiteX10" fmla="*/ 0 w 252184"/>
                  <a:gd name="connsiteY10" fmla="*/ 167315 h 191385"/>
                  <a:gd name="connsiteX11" fmla="*/ 59 w 252184"/>
                  <a:gd name="connsiteY11" fmla="*/ 133130 h 191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2184" h="191385">
                    <a:moveTo>
                      <a:pt x="59" y="133130"/>
                    </a:moveTo>
                    <a:cubicBezTo>
                      <a:pt x="59" y="137329"/>
                      <a:pt x="58610" y="152056"/>
                      <a:pt x="64170" y="153416"/>
                    </a:cubicBezTo>
                    <a:cubicBezTo>
                      <a:pt x="86348" y="158917"/>
                      <a:pt x="116807" y="168320"/>
                      <a:pt x="135614" y="148803"/>
                    </a:cubicBezTo>
                    <a:cubicBezTo>
                      <a:pt x="153476" y="130232"/>
                      <a:pt x="155191" y="97763"/>
                      <a:pt x="160514" y="73928"/>
                    </a:cubicBezTo>
                    <a:cubicBezTo>
                      <a:pt x="164653" y="55358"/>
                      <a:pt x="168320" y="36609"/>
                      <a:pt x="171100" y="17743"/>
                    </a:cubicBezTo>
                    <a:lnTo>
                      <a:pt x="171100" y="0"/>
                    </a:lnTo>
                    <a:lnTo>
                      <a:pt x="252185" y="0"/>
                    </a:lnTo>
                    <a:cubicBezTo>
                      <a:pt x="252185" y="0"/>
                      <a:pt x="247098" y="29157"/>
                      <a:pt x="190085" y="25372"/>
                    </a:cubicBezTo>
                    <a:cubicBezTo>
                      <a:pt x="182041" y="25491"/>
                      <a:pt x="165008" y="152056"/>
                      <a:pt x="161164" y="159863"/>
                    </a:cubicBezTo>
                    <a:cubicBezTo>
                      <a:pt x="147679" y="187128"/>
                      <a:pt x="119114" y="191386"/>
                      <a:pt x="91257" y="191386"/>
                    </a:cubicBezTo>
                    <a:cubicBezTo>
                      <a:pt x="31700" y="191386"/>
                      <a:pt x="0" y="167315"/>
                      <a:pt x="0" y="167315"/>
                    </a:cubicBezTo>
                    <a:cubicBezTo>
                      <a:pt x="0" y="167315"/>
                      <a:pt x="59" y="133130"/>
                      <a:pt x="59" y="133130"/>
                    </a:cubicBezTo>
                    <a:close/>
                  </a:path>
                </a:pathLst>
              </a:custGeom>
              <a:solidFill>
                <a:srgbClr val="DAB7A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18">
                  <a:latin typeface="Montserrat" pitchFamily="2" charset="77"/>
                </a:endParaRPr>
              </a:p>
            </p:txBody>
          </p:sp>
          <p:sp>
            <p:nvSpPr>
              <p:cNvPr id="92" name="Freeform: Shape 60">
                <a:extLst>
                  <a:ext uri="{FF2B5EF4-FFF2-40B4-BE49-F238E27FC236}">
                    <a16:creationId xmlns:a16="http://schemas.microsoft.com/office/drawing/2014/main" id="{F25E830E-57A9-BF32-35E8-09A1F142AF04}"/>
                  </a:ext>
                </a:extLst>
              </p:cNvPr>
              <p:cNvSpPr/>
              <p:nvPr/>
            </p:nvSpPr>
            <p:spPr>
              <a:xfrm>
                <a:off x="5313468" y="4093403"/>
                <a:ext cx="201499" cy="216758"/>
              </a:xfrm>
              <a:custGeom>
                <a:avLst/>
                <a:gdLst>
                  <a:gd name="connsiteX0" fmla="*/ 0 w 201499"/>
                  <a:gd name="connsiteY0" fmla="*/ 0 h 216758"/>
                  <a:gd name="connsiteX1" fmla="*/ 49443 w 201499"/>
                  <a:gd name="connsiteY1" fmla="*/ 0 h 216758"/>
                  <a:gd name="connsiteX2" fmla="*/ 78601 w 201499"/>
                  <a:gd name="connsiteY2" fmla="*/ 48142 h 216758"/>
                  <a:gd name="connsiteX3" fmla="*/ 135614 w 201499"/>
                  <a:gd name="connsiteY3" fmla="*/ 10113 h 216758"/>
                  <a:gd name="connsiteX4" fmla="*/ 201499 w 201499"/>
                  <a:gd name="connsiteY4" fmla="*/ 32943 h 216758"/>
                  <a:gd name="connsiteX5" fmla="*/ 201499 w 201499"/>
                  <a:gd name="connsiteY5" fmla="*/ 67186 h 216758"/>
                  <a:gd name="connsiteX6" fmla="*/ 158385 w 201499"/>
                  <a:gd name="connsiteY6" fmla="*/ 116630 h 216758"/>
                  <a:gd name="connsiteX7" fmla="*/ 157142 w 201499"/>
                  <a:gd name="connsiteY7" fmla="*/ 216758 h 216758"/>
                  <a:gd name="connsiteX8" fmla="*/ 0 w 201499"/>
                  <a:gd name="connsiteY8" fmla="*/ 124259 h 216758"/>
                  <a:gd name="connsiteX9" fmla="*/ 0 w 201499"/>
                  <a:gd name="connsiteY9" fmla="*/ 0 h 216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1499" h="216758">
                    <a:moveTo>
                      <a:pt x="0" y="0"/>
                    </a:moveTo>
                    <a:lnTo>
                      <a:pt x="49443" y="0"/>
                    </a:lnTo>
                    <a:cubicBezTo>
                      <a:pt x="49443" y="0"/>
                      <a:pt x="50685" y="48142"/>
                      <a:pt x="78601" y="48142"/>
                    </a:cubicBezTo>
                    <a:cubicBezTo>
                      <a:pt x="106516" y="48142"/>
                      <a:pt x="116630" y="44357"/>
                      <a:pt x="135614" y="10113"/>
                    </a:cubicBezTo>
                    <a:cubicBezTo>
                      <a:pt x="135614" y="10113"/>
                      <a:pt x="185058" y="-1301"/>
                      <a:pt x="201499" y="32943"/>
                    </a:cubicBezTo>
                    <a:lnTo>
                      <a:pt x="201499" y="67186"/>
                    </a:lnTo>
                    <a:cubicBezTo>
                      <a:pt x="201499" y="67186"/>
                      <a:pt x="158385" y="65944"/>
                      <a:pt x="158385" y="116630"/>
                    </a:cubicBezTo>
                    <a:cubicBezTo>
                      <a:pt x="158385" y="167315"/>
                      <a:pt x="157142" y="216758"/>
                      <a:pt x="157142" y="216758"/>
                    </a:cubicBezTo>
                    <a:cubicBezTo>
                      <a:pt x="157142" y="216758"/>
                      <a:pt x="46900" y="164772"/>
                      <a:pt x="0" y="124259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18">
                  <a:latin typeface="Montserrat" pitchFamily="2" charset="77"/>
                </a:endParaRPr>
              </a:p>
            </p:txBody>
          </p:sp>
          <p:sp>
            <p:nvSpPr>
              <p:cNvPr id="93" name="Freeform: Shape 61">
                <a:extLst>
                  <a:ext uri="{FF2B5EF4-FFF2-40B4-BE49-F238E27FC236}">
                    <a16:creationId xmlns:a16="http://schemas.microsoft.com/office/drawing/2014/main" id="{1F40B566-DB15-A750-7296-8B02D09C393A}"/>
                  </a:ext>
                </a:extLst>
              </p:cNvPr>
              <p:cNvSpPr/>
              <p:nvPr/>
            </p:nvSpPr>
            <p:spPr>
              <a:xfrm>
                <a:off x="5341087" y="4238302"/>
                <a:ext cx="114323" cy="151642"/>
              </a:xfrm>
              <a:custGeom>
                <a:avLst/>
                <a:gdLst>
                  <a:gd name="connsiteX0" fmla="*/ 0 w 114323"/>
                  <a:gd name="connsiteY0" fmla="*/ 0 h 151642"/>
                  <a:gd name="connsiteX1" fmla="*/ 0 w 114323"/>
                  <a:gd name="connsiteY1" fmla="*/ 71799 h 151642"/>
                  <a:gd name="connsiteX2" fmla="*/ 114323 w 114323"/>
                  <a:gd name="connsiteY2" fmla="*/ 151642 h 151642"/>
                  <a:gd name="connsiteX3" fmla="*/ 114323 w 114323"/>
                  <a:gd name="connsiteY3" fmla="*/ 64406 h 151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323" h="151642">
                    <a:moveTo>
                      <a:pt x="0" y="0"/>
                    </a:moveTo>
                    <a:lnTo>
                      <a:pt x="0" y="71799"/>
                    </a:lnTo>
                    <a:lnTo>
                      <a:pt x="114323" y="151642"/>
                    </a:lnTo>
                    <a:lnTo>
                      <a:pt x="114323" y="64406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18">
                  <a:latin typeface="Montserrat" pitchFamily="2" charset="77"/>
                </a:endParaRPr>
              </a:p>
            </p:txBody>
          </p:sp>
          <p:sp>
            <p:nvSpPr>
              <p:cNvPr id="94" name="Freeform: Shape 62">
                <a:extLst>
                  <a:ext uri="{FF2B5EF4-FFF2-40B4-BE49-F238E27FC236}">
                    <a16:creationId xmlns:a16="http://schemas.microsoft.com/office/drawing/2014/main" id="{03071E17-4BC4-4CAE-1554-F28E22A39253}"/>
                  </a:ext>
                </a:extLst>
              </p:cNvPr>
              <p:cNvSpPr/>
              <p:nvPr/>
            </p:nvSpPr>
            <p:spPr>
              <a:xfrm>
                <a:off x="5300699" y="4297386"/>
                <a:ext cx="169970" cy="233199"/>
              </a:xfrm>
              <a:custGeom>
                <a:avLst/>
                <a:gdLst>
                  <a:gd name="connsiteX0" fmla="*/ 169970 w 169970"/>
                  <a:gd name="connsiteY0" fmla="*/ 233200 h 233199"/>
                  <a:gd name="connsiteX1" fmla="*/ 169970 w 169970"/>
                  <a:gd name="connsiteY1" fmla="*/ 105215 h 233199"/>
                  <a:gd name="connsiteX2" fmla="*/ 24242 w 169970"/>
                  <a:gd name="connsiteY2" fmla="*/ 0 h 233199"/>
                  <a:gd name="connsiteX3" fmla="*/ 171 w 169970"/>
                  <a:gd name="connsiteY3" fmla="*/ 233200 h 233199"/>
                  <a:gd name="connsiteX4" fmla="*/ 169970 w 169970"/>
                  <a:gd name="connsiteY4" fmla="*/ 233200 h 233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9970" h="233199">
                    <a:moveTo>
                      <a:pt x="169970" y="233200"/>
                    </a:moveTo>
                    <a:lnTo>
                      <a:pt x="169970" y="105215"/>
                    </a:lnTo>
                    <a:lnTo>
                      <a:pt x="24242" y="0"/>
                    </a:lnTo>
                    <a:cubicBezTo>
                      <a:pt x="24242" y="0"/>
                      <a:pt x="-2372" y="186300"/>
                      <a:pt x="171" y="233200"/>
                    </a:cubicBezTo>
                    <a:lnTo>
                      <a:pt x="169970" y="233200"/>
                    </a:lnTo>
                    <a:close/>
                  </a:path>
                </a:pathLst>
              </a:custGeom>
              <a:solidFill>
                <a:schemeClr val="accent6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18">
                  <a:latin typeface="Montserrat" pitchFamily="2" charset="77"/>
                </a:endParaRPr>
              </a:p>
            </p:txBody>
          </p:sp>
          <p:sp>
            <p:nvSpPr>
              <p:cNvPr id="95" name="Freeform: Shape 63">
                <a:extLst>
                  <a:ext uri="{FF2B5EF4-FFF2-40B4-BE49-F238E27FC236}">
                    <a16:creationId xmlns:a16="http://schemas.microsoft.com/office/drawing/2014/main" id="{FB8003F7-A384-7D93-D9ED-906B786707FC}"/>
                  </a:ext>
                </a:extLst>
              </p:cNvPr>
              <p:cNvSpPr/>
              <p:nvPr/>
            </p:nvSpPr>
            <p:spPr>
              <a:xfrm>
                <a:off x="5272595" y="4530586"/>
                <a:ext cx="104601" cy="527198"/>
              </a:xfrm>
              <a:custGeom>
                <a:avLst/>
                <a:gdLst>
                  <a:gd name="connsiteX0" fmla="*/ 104602 w 104601"/>
                  <a:gd name="connsiteY0" fmla="*/ 0 h 527198"/>
                  <a:gd name="connsiteX1" fmla="*/ 29846 w 104601"/>
                  <a:gd name="connsiteY1" fmla="*/ 0 h 527198"/>
                  <a:gd name="connsiteX2" fmla="*/ 5774 w 104601"/>
                  <a:gd name="connsiteY2" fmla="*/ 527199 h 527198"/>
                  <a:gd name="connsiteX3" fmla="*/ 31147 w 104601"/>
                  <a:gd name="connsiteY3" fmla="*/ 527199 h 527198"/>
                  <a:gd name="connsiteX4" fmla="*/ 104602 w 104601"/>
                  <a:gd name="connsiteY4" fmla="*/ 0 h 527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601" h="527198">
                    <a:moveTo>
                      <a:pt x="104602" y="0"/>
                    </a:moveTo>
                    <a:lnTo>
                      <a:pt x="29846" y="0"/>
                    </a:lnTo>
                    <a:cubicBezTo>
                      <a:pt x="29846" y="0"/>
                      <a:pt x="-15754" y="449899"/>
                      <a:pt x="5774" y="527199"/>
                    </a:cubicBezTo>
                    <a:lnTo>
                      <a:pt x="31147" y="527199"/>
                    </a:lnTo>
                    <a:cubicBezTo>
                      <a:pt x="31087" y="527258"/>
                      <a:pt x="48830" y="54530"/>
                      <a:pt x="104602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18">
                  <a:latin typeface="Montserrat" pitchFamily="2" charset="77"/>
                </a:endParaRPr>
              </a:p>
            </p:txBody>
          </p:sp>
          <p:sp>
            <p:nvSpPr>
              <p:cNvPr id="96" name="Freeform: Shape 64">
                <a:extLst>
                  <a:ext uri="{FF2B5EF4-FFF2-40B4-BE49-F238E27FC236}">
                    <a16:creationId xmlns:a16="http://schemas.microsoft.com/office/drawing/2014/main" id="{6CE7514A-469F-5324-DFF1-7D9512C052D5}"/>
                  </a:ext>
                </a:extLst>
              </p:cNvPr>
              <p:cNvSpPr/>
              <p:nvPr/>
            </p:nvSpPr>
            <p:spPr>
              <a:xfrm>
                <a:off x="5395854" y="4530586"/>
                <a:ext cx="78906" cy="517085"/>
              </a:xfrm>
              <a:custGeom>
                <a:avLst/>
                <a:gdLst>
                  <a:gd name="connsiteX0" fmla="*/ 0 w 78906"/>
                  <a:gd name="connsiteY0" fmla="*/ 0 h 517085"/>
                  <a:gd name="connsiteX1" fmla="*/ 26614 w 78906"/>
                  <a:gd name="connsiteY1" fmla="*/ 517085 h 517085"/>
                  <a:gd name="connsiteX2" fmla="*/ 53228 w 78906"/>
                  <a:gd name="connsiteY2" fmla="*/ 517085 h 517085"/>
                  <a:gd name="connsiteX3" fmla="*/ 74757 w 78906"/>
                  <a:gd name="connsiteY3" fmla="*/ 0 h 517085"/>
                  <a:gd name="connsiteX4" fmla="*/ 0 w 78906"/>
                  <a:gd name="connsiteY4" fmla="*/ 0 h 517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906" h="517085">
                    <a:moveTo>
                      <a:pt x="0" y="0"/>
                    </a:moveTo>
                    <a:cubicBezTo>
                      <a:pt x="0" y="0"/>
                      <a:pt x="39271" y="443571"/>
                      <a:pt x="26614" y="517085"/>
                    </a:cubicBezTo>
                    <a:lnTo>
                      <a:pt x="53228" y="517085"/>
                    </a:lnTo>
                    <a:cubicBezTo>
                      <a:pt x="53228" y="517085"/>
                      <a:pt x="91257" y="55772"/>
                      <a:pt x="74757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18">
                  <a:latin typeface="Montserrat" pitchFamily="2" charset="77"/>
                </a:endParaRPr>
              </a:p>
            </p:txBody>
          </p:sp>
          <p:sp>
            <p:nvSpPr>
              <p:cNvPr id="97" name="Freeform: Shape 65">
                <a:extLst>
                  <a:ext uri="{FF2B5EF4-FFF2-40B4-BE49-F238E27FC236}">
                    <a16:creationId xmlns:a16="http://schemas.microsoft.com/office/drawing/2014/main" id="{2A58B00F-5153-A680-1425-25DA2B11305E}"/>
                  </a:ext>
                </a:extLst>
              </p:cNvPr>
              <p:cNvSpPr/>
              <p:nvPr/>
            </p:nvSpPr>
            <p:spPr>
              <a:xfrm>
                <a:off x="5278370" y="5057843"/>
                <a:ext cx="26614" cy="35485"/>
              </a:xfrm>
              <a:custGeom>
                <a:avLst/>
                <a:gdLst>
                  <a:gd name="connsiteX0" fmla="*/ 0 w 26614"/>
                  <a:gd name="connsiteY0" fmla="*/ 0 h 35485"/>
                  <a:gd name="connsiteX1" fmla="*/ 26614 w 26614"/>
                  <a:gd name="connsiteY1" fmla="*/ 0 h 35485"/>
                  <a:gd name="connsiteX2" fmla="*/ 26614 w 26614"/>
                  <a:gd name="connsiteY2" fmla="*/ 35486 h 35485"/>
                  <a:gd name="connsiteX3" fmla="*/ 0 w 26614"/>
                  <a:gd name="connsiteY3" fmla="*/ 35486 h 35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14" h="35485">
                    <a:moveTo>
                      <a:pt x="0" y="0"/>
                    </a:moveTo>
                    <a:lnTo>
                      <a:pt x="26614" y="0"/>
                    </a:lnTo>
                    <a:lnTo>
                      <a:pt x="26614" y="35486"/>
                    </a:lnTo>
                    <a:lnTo>
                      <a:pt x="0" y="35486"/>
                    </a:lnTo>
                    <a:close/>
                  </a:path>
                </a:pathLst>
              </a:custGeom>
              <a:solidFill>
                <a:srgbClr val="DAB7A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18">
                  <a:latin typeface="Montserrat" pitchFamily="2" charset="77"/>
                </a:endParaRPr>
              </a:p>
            </p:txBody>
          </p:sp>
          <p:sp>
            <p:nvSpPr>
              <p:cNvPr id="98" name="Freeform: Shape 66">
                <a:extLst>
                  <a:ext uri="{FF2B5EF4-FFF2-40B4-BE49-F238E27FC236}">
                    <a16:creationId xmlns:a16="http://schemas.microsoft.com/office/drawing/2014/main" id="{C8FE6A47-3227-8906-71CB-07FC11470F79}"/>
                  </a:ext>
                </a:extLst>
              </p:cNvPr>
              <p:cNvSpPr/>
              <p:nvPr/>
            </p:nvSpPr>
            <p:spPr>
              <a:xfrm>
                <a:off x="5212485" y="5093329"/>
                <a:ext cx="92499" cy="36727"/>
              </a:xfrm>
              <a:custGeom>
                <a:avLst/>
                <a:gdLst>
                  <a:gd name="connsiteX0" fmla="*/ 92499 w 92499"/>
                  <a:gd name="connsiteY0" fmla="*/ 0 h 36727"/>
                  <a:gd name="connsiteX1" fmla="*/ 92499 w 92499"/>
                  <a:gd name="connsiteY1" fmla="*/ 36728 h 36727"/>
                  <a:gd name="connsiteX2" fmla="*/ 0 w 92499"/>
                  <a:gd name="connsiteY2" fmla="*/ 36728 h 36727"/>
                  <a:gd name="connsiteX3" fmla="*/ 65885 w 92499"/>
                  <a:gd name="connsiteY3" fmla="*/ 0 h 36727"/>
                  <a:gd name="connsiteX4" fmla="*/ 92499 w 92499"/>
                  <a:gd name="connsiteY4" fmla="*/ 0 h 36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499" h="36727">
                    <a:moveTo>
                      <a:pt x="92499" y="0"/>
                    </a:moveTo>
                    <a:lnTo>
                      <a:pt x="92499" y="36728"/>
                    </a:lnTo>
                    <a:lnTo>
                      <a:pt x="0" y="36728"/>
                    </a:lnTo>
                    <a:cubicBezTo>
                      <a:pt x="0" y="36728"/>
                      <a:pt x="21528" y="0"/>
                      <a:pt x="65885" y="0"/>
                    </a:cubicBezTo>
                    <a:lnTo>
                      <a:pt x="92499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18">
                  <a:latin typeface="Montserrat" pitchFamily="2" charset="77"/>
                </a:endParaRPr>
              </a:p>
            </p:txBody>
          </p:sp>
          <p:sp>
            <p:nvSpPr>
              <p:cNvPr id="99" name="Freeform: Shape 67">
                <a:extLst>
                  <a:ext uri="{FF2B5EF4-FFF2-40B4-BE49-F238E27FC236}">
                    <a16:creationId xmlns:a16="http://schemas.microsoft.com/office/drawing/2014/main" id="{FDE41FF9-A150-27FB-E5A1-D17A96B181CC}"/>
                  </a:ext>
                </a:extLst>
              </p:cNvPr>
              <p:cNvSpPr/>
              <p:nvPr/>
            </p:nvSpPr>
            <p:spPr>
              <a:xfrm>
                <a:off x="5420516" y="5045364"/>
                <a:ext cx="26614" cy="35485"/>
              </a:xfrm>
              <a:custGeom>
                <a:avLst/>
                <a:gdLst>
                  <a:gd name="connsiteX0" fmla="*/ 0 w 26614"/>
                  <a:gd name="connsiteY0" fmla="*/ 0 h 35485"/>
                  <a:gd name="connsiteX1" fmla="*/ 26614 w 26614"/>
                  <a:gd name="connsiteY1" fmla="*/ 0 h 35485"/>
                  <a:gd name="connsiteX2" fmla="*/ 26614 w 26614"/>
                  <a:gd name="connsiteY2" fmla="*/ 35486 h 35485"/>
                  <a:gd name="connsiteX3" fmla="*/ 0 w 26614"/>
                  <a:gd name="connsiteY3" fmla="*/ 35486 h 35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14" h="35485">
                    <a:moveTo>
                      <a:pt x="0" y="0"/>
                    </a:moveTo>
                    <a:lnTo>
                      <a:pt x="26614" y="0"/>
                    </a:lnTo>
                    <a:lnTo>
                      <a:pt x="26614" y="35486"/>
                    </a:lnTo>
                    <a:lnTo>
                      <a:pt x="0" y="35486"/>
                    </a:lnTo>
                    <a:close/>
                  </a:path>
                </a:pathLst>
              </a:custGeom>
              <a:solidFill>
                <a:srgbClr val="DAB7A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18">
                  <a:latin typeface="Montserrat" pitchFamily="2" charset="77"/>
                </a:endParaRPr>
              </a:p>
            </p:txBody>
          </p:sp>
          <p:sp>
            <p:nvSpPr>
              <p:cNvPr id="100" name="Freeform: Shape 68">
                <a:extLst>
                  <a:ext uri="{FF2B5EF4-FFF2-40B4-BE49-F238E27FC236}">
                    <a16:creationId xmlns:a16="http://schemas.microsoft.com/office/drawing/2014/main" id="{71893BFA-BA69-1CF4-803D-4D3B8F251680}"/>
                  </a:ext>
                </a:extLst>
              </p:cNvPr>
              <p:cNvSpPr/>
              <p:nvPr/>
            </p:nvSpPr>
            <p:spPr>
              <a:xfrm>
                <a:off x="5354631" y="5080850"/>
                <a:ext cx="92499" cy="36727"/>
              </a:xfrm>
              <a:custGeom>
                <a:avLst/>
                <a:gdLst>
                  <a:gd name="connsiteX0" fmla="*/ 92499 w 92499"/>
                  <a:gd name="connsiteY0" fmla="*/ 0 h 36727"/>
                  <a:gd name="connsiteX1" fmla="*/ 92499 w 92499"/>
                  <a:gd name="connsiteY1" fmla="*/ 36728 h 36727"/>
                  <a:gd name="connsiteX2" fmla="*/ 0 w 92499"/>
                  <a:gd name="connsiteY2" fmla="*/ 36728 h 36727"/>
                  <a:gd name="connsiteX3" fmla="*/ 65885 w 92499"/>
                  <a:gd name="connsiteY3" fmla="*/ 0 h 36727"/>
                  <a:gd name="connsiteX4" fmla="*/ 92499 w 92499"/>
                  <a:gd name="connsiteY4" fmla="*/ 0 h 36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499" h="36727">
                    <a:moveTo>
                      <a:pt x="92499" y="0"/>
                    </a:moveTo>
                    <a:lnTo>
                      <a:pt x="92499" y="36728"/>
                    </a:lnTo>
                    <a:lnTo>
                      <a:pt x="0" y="36728"/>
                    </a:lnTo>
                    <a:cubicBezTo>
                      <a:pt x="0" y="36728"/>
                      <a:pt x="21528" y="0"/>
                      <a:pt x="65885" y="0"/>
                    </a:cubicBezTo>
                    <a:lnTo>
                      <a:pt x="92499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18">
                  <a:latin typeface="Montserrat" pitchFamily="2" charset="77"/>
                </a:endParaRPr>
              </a:p>
            </p:txBody>
          </p:sp>
          <p:sp>
            <p:nvSpPr>
              <p:cNvPr id="101" name="Freeform: Shape 69">
                <a:extLst>
                  <a:ext uri="{FF2B5EF4-FFF2-40B4-BE49-F238E27FC236}">
                    <a16:creationId xmlns:a16="http://schemas.microsoft.com/office/drawing/2014/main" id="{841C5E05-AF3B-F40C-E53C-CEBC8C6D4B12}"/>
                  </a:ext>
                </a:extLst>
              </p:cNvPr>
              <p:cNvSpPr/>
              <p:nvPr/>
            </p:nvSpPr>
            <p:spPr>
              <a:xfrm>
                <a:off x="5389296" y="3967937"/>
                <a:ext cx="81313" cy="135597"/>
              </a:xfrm>
              <a:custGeom>
                <a:avLst/>
                <a:gdLst>
                  <a:gd name="connsiteX0" fmla="*/ 59786 w 81313"/>
                  <a:gd name="connsiteY0" fmla="*/ 135579 h 135597"/>
                  <a:gd name="connsiteX1" fmla="*/ 81314 w 81313"/>
                  <a:gd name="connsiteY1" fmla="*/ 51537 h 135597"/>
                  <a:gd name="connsiteX2" fmla="*/ 8923 w 81313"/>
                  <a:gd name="connsiteY2" fmla="*/ 3217 h 135597"/>
                  <a:gd name="connsiteX3" fmla="*/ 59786 w 81313"/>
                  <a:gd name="connsiteY3" fmla="*/ 135579 h 135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313" h="135597">
                    <a:moveTo>
                      <a:pt x="59786" y="135579"/>
                    </a:moveTo>
                    <a:cubicBezTo>
                      <a:pt x="59786" y="135579"/>
                      <a:pt x="81314" y="107250"/>
                      <a:pt x="81314" y="51537"/>
                    </a:cubicBezTo>
                    <a:cubicBezTo>
                      <a:pt x="81314" y="-4175"/>
                      <a:pt x="40919" y="-3702"/>
                      <a:pt x="8923" y="3217"/>
                    </a:cubicBezTo>
                    <a:cubicBezTo>
                      <a:pt x="-23014" y="10137"/>
                      <a:pt x="39500" y="137353"/>
                      <a:pt x="59786" y="135579"/>
                    </a:cubicBezTo>
                    <a:close/>
                  </a:path>
                </a:pathLst>
              </a:custGeom>
              <a:solidFill>
                <a:schemeClr val="tx1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18">
                  <a:latin typeface="Montserrat" pitchFamily="2" charset="77"/>
                </a:endParaRPr>
              </a:p>
            </p:txBody>
          </p:sp>
          <p:sp>
            <p:nvSpPr>
              <p:cNvPr id="102" name="Freeform: Shape 70">
                <a:extLst>
                  <a:ext uri="{FF2B5EF4-FFF2-40B4-BE49-F238E27FC236}">
                    <a16:creationId xmlns:a16="http://schemas.microsoft.com/office/drawing/2014/main" id="{6115EE2D-867A-9A8E-3B0E-79998D34F8C0}"/>
                  </a:ext>
                </a:extLst>
              </p:cNvPr>
              <p:cNvSpPr/>
              <p:nvPr/>
            </p:nvSpPr>
            <p:spPr>
              <a:xfrm>
                <a:off x="5361738" y="3971074"/>
                <a:ext cx="87344" cy="170470"/>
              </a:xfrm>
              <a:custGeom>
                <a:avLst/>
                <a:gdLst>
                  <a:gd name="connsiteX0" fmla="*/ 1173 w 87344"/>
                  <a:gd name="connsiteY0" fmla="*/ 122328 h 170470"/>
                  <a:gd name="connsiteX1" fmla="*/ 30331 w 87344"/>
                  <a:gd name="connsiteY1" fmla="*/ 170471 h 170470"/>
                  <a:gd name="connsiteX2" fmla="*/ 87344 w 87344"/>
                  <a:gd name="connsiteY2" fmla="*/ 132442 h 170470"/>
                  <a:gd name="connsiteX3" fmla="*/ 72736 w 87344"/>
                  <a:gd name="connsiteY3" fmla="*/ 119785 h 170470"/>
                  <a:gd name="connsiteX4" fmla="*/ 59606 w 87344"/>
                  <a:gd name="connsiteY4" fmla="*/ 68863 h 170470"/>
                  <a:gd name="connsiteX5" fmla="*/ 59843 w 87344"/>
                  <a:gd name="connsiteY5" fmla="*/ 13269 h 170470"/>
                  <a:gd name="connsiteX6" fmla="*/ 29621 w 87344"/>
                  <a:gd name="connsiteY6" fmla="*/ 317 h 170470"/>
                  <a:gd name="connsiteX7" fmla="*/ 7324 w 87344"/>
                  <a:gd name="connsiteY7" fmla="*/ 30184 h 170470"/>
                  <a:gd name="connsiteX8" fmla="*/ 3598 w 87344"/>
                  <a:gd name="connsiteY8" fmla="*/ 65197 h 170470"/>
                  <a:gd name="connsiteX9" fmla="*/ 8625 w 87344"/>
                  <a:gd name="connsiteY9" fmla="*/ 85542 h 170470"/>
                  <a:gd name="connsiteX10" fmla="*/ 25244 w 87344"/>
                  <a:gd name="connsiteY10" fmla="*/ 107898 h 170470"/>
                  <a:gd name="connsiteX11" fmla="*/ 1173 w 87344"/>
                  <a:gd name="connsiteY11" fmla="*/ 122328 h 170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7344" h="170470">
                    <a:moveTo>
                      <a:pt x="1173" y="122328"/>
                    </a:moveTo>
                    <a:cubicBezTo>
                      <a:pt x="1173" y="122328"/>
                      <a:pt x="2001" y="170471"/>
                      <a:pt x="30331" y="170471"/>
                    </a:cubicBezTo>
                    <a:cubicBezTo>
                      <a:pt x="58660" y="170471"/>
                      <a:pt x="64575" y="165798"/>
                      <a:pt x="87344" y="132442"/>
                    </a:cubicBezTo>
                    <a:cubicBezTo>
                      <a:pt x="86576" y="133506"/>
                      <a:pt x="73446" y="120613"/>
                      <a:pt x="72736" y="119785"/>
                    </a:cubicBezTo>
                    <a:cubicBezTo>
                      <a:pt x="60730" y="105473"/>
                      <a:pt x="57123" y="87020"/>
                      <a:pt x="59606" y="68863"/>
                    </a:cubicBezTo>
                    <a:cubicBezTo>
                      <a:pt x="62031" y="51180"/>
                      <a:pt x="69779" y="30007"/>
                      <a:pt x="59843" y="13269"/>
                    </a:cubicBezTo>
                    <a:cubicBezTo>
                      <a:pt x="54106" y="3570"/>
                      <a:pt x="40563" y="-1339"/>
                      <a:pt x="29621" y="317"/>
                    </a:cubicBezTo>
                    <a:cubicBezTo>
                      <a:pt x="15072" y="2564"/>
                      <a:pt x="9868" y="17527"/>
                      <a:pt x="7324" y="30184"/>
                    </a:cubicBezTo>
                    <a:cubicBezTo>
                      <a:pt x="6201" y="35684"/>
                      <a:pt x="-5865" y="66675"/>
                      <a:pt x="3598" y="65197"/>
                    </a:cubicBezTo>
                    <a:cubicBezTo>
                      <a:pt x="17497" y="63008"/>
                      <a:pt x="5254" y="78622"/>
                      <a:pt x="8625" y="85542"/>
                    </a:cubicBezTo>
                    <a:cubicBezTo>
                      <a:pt x="12174" y="92816"/>
                      <a:pt x="35417" y="93526"/>
                      <a:pt x="25244" y="107898"/>
                    </a:cubicBezTo>
                    <a:cubicBezTo>
                      <a:pt x="22938" y="111269"/>
                      <a:pt x="1173" y="122092"/>
                      <a:pt x="1173" y="122328"/>
                    </a:cubicBezTo>
                    <a:close/>
                  </a:path>
                </a:pathLst>
              </a:custGeom>
              <a:solidFill>
                <a:srgbClr val="DAB7A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18">
                  <a:latin typeface="Montserrat" pitchFamily="2" charset="77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4F2B0E2-5EAA-FC2B-44F2-2A9EDAD5E0F6}"/>
                </a:ext>
              </a:extLst>
            </p:cNvPr>
            <p:cNvGrpSpPr/>
            <p:nvPr/>
          </p:nvGrpSpPr>
          <p:grpSpPr>
            <a:xfrm>
              <a:off x="1533196" y="4118979"/>
              <a:ext cx="741619" cy="1162119"/>
              <a:chOff x="5025532" y="3967937"/>
              <a:chExt cx="741619" cy="1162119"/>
            </a:xfrm>
          </p:grpSpPr>
          <p:sp>
            <p:nvSpPr>
              <p:cNvPr id="77" name="Freeform: Shape 73">
                <a:extLst>
                  <a:ext uri="{FF2B5EF4-FFF2-40B4-BE49-F238E27FC236}">
                    <a16:creationId xmlns:a16="http://schemas.microsoft.com/office/drawing/2014/main" id="{69131467-7F4A-E545-5C55-F8D5ABFFF1C2}"/>
                  </a:ext>
                </a:extLst>
              </p:cNvPr>
              <p:cNvSpPr/>
              <p:nvPr/>
            </p:nvSpPr>
            <p:spPr>
              <a:xfrm>
                <a:off x="5025532" y="3993274"/>
                <a:ext cx="287935" cy="133071"/>
              </a:xfrm>
              <a:custGeom>
                <a:avLst/>
                <a:gdLst>
                  <a:gd name="connsiteX0" fmla="*/ 265 w 287935"/>
                  <a:gd name="connsiteY0" fmla="*/ 0 h 133071"/>
                  <a:gd name="connsiteX1" fmla="*/ 76323 w 287935"/>
                  <a:gd name="connsiteY1" fmla="*/ 16501 h 133071"/>
                  <a:gd name="connsiteX2" fmla="*/ 189108 w 287935"/>
                  <a:gd name="connsiteY2" fmla="*/ 122958 h 133071"/>
                  <a:gd name="connsiteX3" fmla="*/ 287935 w 287935"/>
                  <a:gd name="connsiteY3" fmla="*/ 133071 h 133071"/>
                  <a:gd name="connsiteX4" fmla="*/ 287935 w 287935"/>
                  <a:gd name="connsiteY4" fmla="*/ 100129 h 133071"/>
                  <a:gd name="connsiteX5" fmla="*/ 187807 w 287935"/>
                  <a:gd name="connsiteY5" fmla="*/ 93800 h 133071"/>
                  <a:gd name="connsiteX6" fmla="*/ 91522 w 287935"/>
                  <a:gd name="connsiteY6" fmla="*/ 15200 h 133071"/>
                  <a:gd name="connsiteX7" fmla="*/ 91522 w 287935"/>
                  <a:gd name="connsiteY7" fmla="*/ 0 h 133071"/>
                  <a:gd name="connsiteX8" fmla="*/ 265 w 287935"/>
                  <a:gd name="connsiteY8" fmla="*/ 0 h 133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7935" h="133071">
                    <a:moveTo>
                      <a:pt x="265" y="0"/>
                    </a:moveTo>
                    <a:cubicBezTo>
                      <a:pt x="265" y="0"/>
                      <a:pt x="-8606" y="22829"/>
                      <a:pt x="76323" y="16501"/>
                    </a:cubicBezTo>
                    <a:cubicBezTo>
                      <a:pt x="76323" y="16501"/>
                      <a:pt x="151079" y="114086"/>
                      <a:pt x="189108" y="122958"/>
                    </a:cubicBezTo>
                    <a:cubicBezTo>
                      <a:pt x="227137" y="131829"/>
                      <a:pt x="287935" y="133071"/>
                      <a:pt x="287935" y="133071"/>
                    </a:cubicBezTo>
                    <a:lnTo>
                      <a:pt x="287935" y="100129"/>
                    </a:lnTo>
                    <a:cubicBezTo>
                      <a:pt x="287935" y="100129"/>
                      <a:pt x="211878" y="106457"/>
                      <a:pt x="187807" y="93800"/>
                    </a:cubicBezTo>
                    <a:cubicBezTo>
                      <a:pt x="163736" y="81144"/>
                      <a:pt x="91522" y="15200"/>
                      <a:pt x="91522" y="15200"/>
                    </a:cubicBezTo>
                    <a:lnTo>
                      <a:pt x="91522" y="0"/>
                    </a:lnTo>
                    <a:lnTo>
                      <a:pt x="265" y="0"/>
                    </a:lnTo>
                    <a:close/>
                  </a:path>
                </a:pathLst>
              </a:custGeom>
              <a:solidFill>
                <a:srgbClr val="DAB7A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18">
                  <a:latin typeface="Montserrat" pitchFamily="2" charset="77"/>
                </a:endParaRPr>
              </a:p>
            </p:txBody>
          </p:sp>
          <p:sp>
            <p:nvSpPr>
              <p:cNvPr id="78" name="Freeform: Shape 74">
                <a:extLst>
                  <a:ext uri="{FF2B5EF4-FFF2-40B4-BE49-F238E27FC236}">
                    <a16:creationId xmlns:a16="http://schemas.microsoft.com/office/drawing/2014/main" id="{B1523FC3-6553-C500-E7A6-A5543F7C5D9F}"/>
                  </a:ext>
                </a:extLst>
              </p:cNvPr>
              <p:cNvSpPr/>
              <p:nvPr/>
            </p:nvSpPr>
            <p:spPr>
              <a:xfrm>
                <a:off x="5514967" y="3993215"/>
                <a:ext cx="252184" cy="191385"/>
              </a:xfrm>
              <a:custGeom>
                <a:avLst/>
                <a:gdLst>
                  <a:gd name="connsiteX0" fmla="*/ 59 w 252184"/>
                  <a:gd name="connsiteY0" fmla="*/ 133130 h 191385"/>
                  <a:gd name="connsiteX1" fmla="*/ 64170 w 252184"/>
                  <a:gd name="connsiteY1" fmla="*/ 153416 h 191385"/>
                  <a:gd name="connsiteX2" fmla="*/ 135614 w 252184"/>
                  <a:gd name="connsiteY2" fmla="*/ 148803 h 191385"/>
                  <a:gd name="connsiteX3" fmla="*/ 160514 w 252184"/>
                  <a:gd name="connsiteY3" fmla="*/ 73928 h 191385"/>
                  <a:gd name="connsiteX4" fmla="*/ 171100 w 252184"/>
                  <a:gd name="connsiteY4" fmla="*/ 17743 h 191385"/>
                  <a:gd name="connsiteX5" fmla="*/ 171100 w 252184"/>
                  <a:gd name="connsiteY5" fmla="*/ 0 h 191385"/>
                  <a:gd name="connsiteX6" fmla="*/ 252185 w 252184"/>
                  <a:gd name="connsiteY6" fmla="*/ 0 h 191385"/>
                  <a:gd name="connsiteX7" fmla="*/ 190085 w 252184"/>
                  <a:gd name="connsiteY7" fmla="*/ 25372 h 191385"/>
                  <a:gd name="connsiteX8" fmla="*/ 161164 w 252184"/>
                  <a:gd name="connsiteY8" fmla="*/ 159863 h 191385"/>
                  <a:gd name="connsiteX9" fmla="*/ 91257 w 252184"/>
                  <a:gd name="connsiteY9" fmla="*/ 191386 h 191385"/>
                  <a:gd name="connsiteX10" fmla="*/ 0 w 252184"/>
                  <a:gd name="connsiteY10" fmla="*/ 167315 h 191385"/>
                  <a:gd name="connsiteX11" fmla="*/ 59 w 252184"/>
                  <a:gd name="connsiteY11" fmla="*/ 133130 h 191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2184" h="191385">
                    <a:moveTo>
                      <a:pt x="59" y="133130"/>
                    </a:moveTo>
                    <a:cubicBezTo>
                      <a:pt x="59" y="137329"/>
                      <a:pt x="58610" y="152056"/>
                      <a:pt x="64170" y="153416"/>
                    </a:cubicBezTo>
                    <a:cubicBezTo>
                      <a:pt x="86348" y="158917"/>
                      <a:pt x="116807" y="168320"/>
                      <a:pt x="135614" y="148803"/>
                    </a:cubicBezTo>
                    <a:cubicBezTo>
                      <a:pt x="153476" y="130232"/>
                      <a:pt x="155191" y="97763"/>
                      <a:pt x="160514" y="73928"/>
                    </a:cubicBezTo>
                    <a:cubicBezTo>
                      <a:pt x="164653" y="55358"/>
                      <a:pt x="168320" y="36609"/>
                      <a:pt x="171100" y="17743"/>
                    </a:cubicBezTo>
                    <a:lnTo>
                      <a:pt x="171100" y="0"/>
                    </a:lnTo>
                    <a:lnTo>
                      <a:pt x="252185" y="0"/>
                    </a:lnTo>
                    <a:cubicBezTo>
                      <a:pt x="252185" y="0"/>
                      <a:pt x="247098" y="29157"/>
                      <a:pt x="190085" y="25372"/>
                    </a:cubicBezTo>
                    <a:cubicBezTo>
                      <a:pt x="182041" y="25491"/>
                      <a:pt x="165008" y="152056"/>
                      <a:pt x="161164" y="159863"/>
                    </a:cubicBezTo>
                    <a:cubicBezTo>
                      <a:pt x="147679" y="187128"/>
                      <a:pt x="119114" y="191386"/>
                      <a:pt x="91257" y="191386"/>
                    </a:cubicBezTo>
                    <a:cubicBezTo>
                      <a:pt x="31700" y="191386"/>
                      <a:pt x="0" y="167315"/>
                      <a:pt x="0" y="167315"/>
                    </a:cubicBezTo>
                    <a:cubicBezTo>
                      <a:pt x="0" y="167315"/>
                      <a:pt x="59" y="133130"/>
                      <a:pt x="59" y="133130"/>
                    </a:cubicBezTo>
                    <a:close/>
                  </a:path>
                </a:pathLst>
              </a:custGeom>
              <a:solidFill>
                <a:srgbClr val="DAB7A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18">
                  <a:latin typeface="Montserrat" pitchFamily="2" charset="77"/>
                </a:endParaRPr>
              </a:p>
            </p:txBody>
          </p:sp>
          <p:sp>
            <p:nvSpPr>
              <p:cNvPr id="79" name="Freeform: Shape 75">
                <a:extLst>
                  <a:ext uri="{FF2B5EF4-FFF2-40B4-BE49-F238E27FC236}">
                    <a16:creationId xmlns:a16="http://schemas.microsoft.com/office/drawing/2014/main" id="{B7976A54-4189-AEE9-20F3-D0CCC5CA2A53}"/>
                  </a:ext>
                </a:extLst>
              </p:cNvPr>
              <p:cNvSpPr/>
              <p:nvPr/>
            </p:nvSpPr>
            <p:spPr>
              <a:xfrm>
                <a:off x="5313468" y="4093403"/>
                <a:ext cx="201499" cy="216758"/>
              </a:xfrm>
              <a:custGeom>
                <a:avLst/>
                <a:gdLst>
                  <a:gd name="connsiteX0" fmla="*/ 0 w 201499"/>
                  <a:gd name="connsiteY0" fmla="*/ 0 h 216758"/>
                  <a:gd name="connsiteX1" fmla="*/ 49443 w 201499"/>
                  <a:gd name="connsiteY1" fmla="*/ 0 h 216758"/>
                  <a:gd name="connsiteX2" fmla="*/ 78601 w 201499"/>
                  <a:gd name="connsiteY2" fmla="*/ 48142 h 216758"/>
                  <a:gd name="connsiteX3" fmla="*/ 135614 w 201499"/>
                  <a:gd name="connsiteY3" fmla="*/ 10113 h 216758"/>
                  <a:gd name="connsiteX4" fmla="*/ 201499 w 201499"/>
                  <a:gd name="connsiteY4" fmla="*/ 32943 h 216758"/>
                  <a:gd name="connsiteX5" fmla="*/ 201499 w 201499"/>
                  <a:gd name="connsiteY5" fmla="*/ 67186 h 216758"/>
                  <a:gd name="connsiteX6" fmla="*/ 158385 w 201499"/>
                  <a:gd name="connsiteY6" fmla="*/ 116630 h 216758"/>
                  <a:gd name="connsiteX7" fmla="*/ 157142 w 201499"/>
                  <a:gd name="connsiteY7" fmla="*/ 216758 h 216758"/>
                  <a:gd name="connsiteX8" fmla="*/ 0 w 201499"/>
                  <a:gd name="connsiteY8" fmla="*/ 124259 h 216758"/>
                  <a:gd name="connsiteX9" fmla="*/ 0 w 201499"/>
                  <a:gd name="connsiteY9" fmla="*/ 0 h 216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1499" h="216758">
                    <a:moveTo>
                      <a:pt x="0" y="0"/>
                    </a:moveTo>
                    <a:lnTo>
                      <a:pt x="49443" y="0"/>
                    </a:lnTo>
                    <a:cubicBezTo>
                      <a:pt x="49443" y="0"/>
                      <a:pt x="50685" y="48142"/>
                      <a:pt x="78601" y="48142"/>
                    </a:cubicBezTo>
                    <a:cubicBezTo>
                      <a:pt x="106516" y="48142"/>
                      <a:pt x="116630" y="44357"/>
                      <a:pt x="135614" y="10113"/>
                    </a:cubicBezTo>
                    <a:cubicBezTo>
                      <a:pt x="135614" y="10113"/>
                      <a:pt x="185058" y="-1301"/>
                      <a:pt x="201499" y="32943"/>
                    </a:cubicBezTo>
                    <a:lnTo>
                      <a:pt x="201499" y="67186"/>
                    </a:lnTo>
                    <a:cubicBezTo>
                      <a:pt x="201499" y="67186"/>
                      <a:pt x="158385" y="65944"/>
                      <a:pt x="158385" y="116630"/>
                    </a:cubicBezTo>
                    <a:cubicBezTo>
                      <a:pt x="158385" y="167315"/>
                      <a:pt x="157142" y="216758"/>
                      <a:pt x="157142" y="216758"/>
                    </a:cubicBezTo>
                    <a:cubicBezTo>
                      <a:pt x="157142" y="216758"/>
                      <a:pt x="46900" y="164772"/>
                      <a:pt x="0" y="124259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18" dirty="0">
                  <a:latin typeface="Montserrat" pitchFamily="2" charset="77"/>
                </a:endParaRPr>
              </a:p>
            </p:txBody>
          </p:sp>
          <p:sp>
            <p:nvSpPr>
              <p:cNvPr id="80" name="Freeform: Shape 76">
                <a:extLst>
                  <a:ext uri="{FF2B5EF4-FFF2-40B4-BE49-F238E27FC236}">
                    <a16:creationId xmlns:a16="http://schemas.microsoft.com/office/drawing/2014/main" id="{D0F2EE88-3702-51EE-D294-8D4F1D274F37}"/>
                  </a:ext>
                </a:extLst>
              </p:cNvPr>
              <p:cNvSpPr/>
              <p:nvPr/>
            </p:nvSpPr>
            <p:spPr>
              <a:xfrm>
                <a:off x="5341087" y="4238302"/>
                <a:ext cx="114323" cy="151642"/>
              </a:xfrm>
              <a:custGeom>
                <a:avLst/>
                <a:gdLst>
                  <a:gd name="connsiteX0" fmla="*/ 0 w 114323"/>
                  <a:gd name="connsiteY0" fmla="*/ 0 h 151642"/>
                  <a:gd name="connsiteX1" fmla="*/ 0 w 114323"/>
                  <a:gd name="connsiteY1" fmla="*/ 71799 h 151642"/>
                  <a:gd name="connsiteX2" fmla="*/ 114323 w 114323"/>
                  <a:gd name="connsiteY2" fmla="*/ 151642 h 151642"/>
                  <a:gd name="connsiteX3" fmla="*/ 114323 w 114323"/>
                  <a:gd name="connsiteY3" fmla="*/ 64406 h 151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323" h="151642">
                    <a:moveTo>
                      <a:pt x="0" y="0"/>
                    </a:moveTo>
                    <a:lnTo>
                      <a:pt x="0" y="71799"/>
                    </a:lnTo>
                    <a:lnTo>
                      <a:pt x="114323" y="151642"/>
                    </a:lnTo>
                    <a:lnTo>
                      <a:pt x="114323" y="64406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18">
                  <a:latin typeface="Montserrat" pitchFamily="2" charset="77"/>
                </a:endParaRPr>
              </a:p>
            </p:txBody>
          </p:sp>
          <p:sp>
            <p:nvSpPr>
              <p:cNvPr id="81" name="Freeform: Shape 77">
                <a:extLst>
                  <a:ext uri="{FF2B5EF4-FFF2-40B4-BE49-F238E27FC236}">
                    <a16:creationId xmlns:a16="http://schemas.microsoft.com/office/drawing/2014/main" id="{763014FD-9DDE-9B59-7FD8-30A8FE1F5B6D}"/>
                  </a:ext>
                </a:extLst>
              </p:cNvPr>
              <p:cNvSpPr/>
              <p:nvPr/>
            </p:nvSpPr>
            <p:spPr>
              <a:xfrm>
                <a:off x="5300699" y="4297386"/>
                <a:ext cx="169970" cy="233199"/>
              </a:xfrm>
              <a:custGeom>
                <a:avLst/>
                <a:gdLst>
                  <a:gd name="connsiteX0" fmla="*/ 169970 w 169970"/>
                  <a:gd name="connsiteY0" fmla="*/ 233200 h 233199"/>
                  <a:gd name="connsiteX1" fmla="*/ 169970 w 169970"/>
                  <a:gd name="connsiteY1" fmla="*/ 105215 h 233199"/>
                  <a:gd name="connsiteX2" fmla="*/ 24242 w 169970"/>
                  <a:gd name="connsiteY2" fmla="*/ 0 h 233199"/>
                  <a:gd name="connsiteX3" fmla="*/ 171 w 169970"/>
                  <a:gd name="connsiteY3" fmla="*/ 233200 h 233199"/>
                  <a:gd name="connsiteX4" fmla="*/ 169970 w 169970"/>
                  <a:gd name="connsiteY4" fmla="*/ 233200 h 233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9970" h="233199">
                    <a:moveTo>
                      <a:pt x="169970" y="233200"/>
                    </a:moveTo>
                    <a:lnTo>
                      <a:pt x="169970" y="105215"/>
                    </a:lnTo>
                    <a:lnTo>
                      <a:pt x="24242" y="0"/>
                    </a:lnTo>
                    <a:cubicBezTo>
                      <a:pt x="24242" y="0"/>
                      <a:pt x="-2372" y="186300"/>
                      <a:pt x="171" y="233200"/>
                    </a:cubicBezTo>
                    <a:lnTo>
                      <a:pt x="169970" y="233200"/>
                    </a:lnTo>
                    <a:close/>
                  </a:path>
                </a:pathLst>
              </a:custGeom>
              <a:solidFill>
                <a:schemeClr val="accent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18">
                  <a:latin typeface="Montserrat" pitchFamily="2" charset="77"/>
                </a:endParaRPr>
              </a:p>
            </p:txBody>
          </p:sp>
          <p:sp>
            <p:nvSpPr>
              <p:cNvPr id="82" name="Freeform: Shape 78">
                <a:extLst>
                  <a:ext uri="{FF2B5EF4-FFF2-40B4-BE49-F238E27FC236}">
                    <a16:creationId xmlns:a16="http://schemas.microsoft.com/office/drawing/2014/main" id="{C368E1ED-7223-CEDB-E3EC-243DA2616B13}"/>
                  </a:ext>
                </a:extLst>
              </p:cNvPr>
              <p:cNvSpPr/>
              <p:nvPr/>
            </p:nvSpPr>
            <p:spPr>
              <a:xfrm>
                <a:off x="5272595" y="4530586"/>
                <a:ext cx="104601" cy="527198"/>
              </a:xfrm>
              <a:custGeom>
                <a:avLst/>
                <a:gdLst>
                  <a:gd name="connsiteX0" fmla="*/ 104602 w 104601"/>
                  <a:gd name="connsiteY0" fmla="*/ 0 h 527198"/>
                  <a:gd name="connsiteX1" fmla="*/ 29846 w 104601"/>
                  <a:gd name="connsiteY1" fmla="*/ 0 h 527198"/>
                  <a:gd name="connsiteX2" fmla="*/ 5774 w 104601"/>
                  <a:gd name="connsiteY2" fmla="*/ 527199 h 527198"/>
                  <a:gd name="connsiteX3" fmla="*/ 31147 w 104601"/>
                  <a:gd name="connsiteY3" fmla="*/ 527199 h 527198"/>
                  <a:gd name="connsiteX4" fmla="*/ 104602 w 104601"/>
                  <a:gd name="connsiteY4" fmla="*/ 0 h 527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601" h="527198">
                    <a:moveTo>
                      <a:pt x="104602" y="0"/>
                    </a:moveTo>
                    <a:lnTo>
                      <a:pt x="29846" y="0"/>
                    </a:lnTo>
                    <a:cubicBezTo>
                      <a:pt x="29846" y="0"/>
                      <a:pt x="-15754" y="449899"/>
                      <a:pt x="5774" y="527199"/>
                    </a:cubicBezTo>
                    <a:lnTo>
                      <a:pt x="31147" y="527199"/>
                    </a:lnTo>
                    <a:cubicBezTo>
                      <a:pt x="31087" y="527258"/>
                      <a:pt x="48830" y="54530"/>
                      <a:pt x="104602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18">
                  <a:latin typeface="Montserrat" pitchFamily="2" charset="77"/>
                </a:endParaRPr>
              </a:p>
            </p:txBody>
          </p:sp>
          <p:sp>
            <p:nvSpPr>
              <p:cNvPr id="83" name="Freeform: Shape 79">
                <a:extLst>
                  <a:ext uri="{FF2B5EF4-FFF2-40B4-BE49-F238E27FC236}">
                    <a16:creationId xmlns:a16="http://schemas.microsoft.com/office/drawing/2014/main" id="{DC362720-A8C2-AF1C-0EE6-B238DF8735B3}"/>
                  </a:ext>
                </a:extLst>
              </p:cNvPr>
              <p:cNvSpPr/>
              <p:nvPr/>
            </p:nvSpPr>
            <p:spPr>
              <a:xfrm>
                <a:off x="5395854" y="4530586"/>
                <a:ext cx="78906" cy="517085"/>
              </a:xfrm>
              <a:custGeom>
                <a:avLst/>
                <a:gdLst>
                  <a:gd name="connsiteX0" fmla="*/ 0 w 78906"/>
                  <a:gd name="connsiteY0" fmla="*/ 0 h 517085"/>
                  <a:gd name="connsiteX1" fmla="*/ 26614 w 78906"/>
                  <a:gd name="connsiteY1" fmla="*/ 517085 h 517085"/>
                  <a:gd name="connsiteX2" fmla="*/ 53228 w 78906"/>
                  <a:gd name="connsiteY2" fmla="*/ 517085 h 517085"/>
                  <a:gd name="connsiteX3" fmla="*/ 74757 w 78906"/>
                  <a:gd name="connsiteY3" fmla="*/ 0 h 517085"/>
                  <a:gd name="connsiteX4" fmla="*/ 0 w 78906"/>
                  <a:gd name="connsiteY4" fmla="*/ 0 h 517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906" h="517085">
                    <a:moveTo>
                      <a:pt x="0" y="0"/>
                    </a:moveTo>
                    <a:cubicBezTo>
                      <a:pt x="0" y="0"/>
                      <a:pt x="39271" y="443571"/>
                      <a:pt x="26614" y="517085"/>
                    </a:cubicBezTo>
                    <a:lnTo>
                      <a:pt x="53228" y="517085"/>
                    </a:lnTo>
                    <a:cubicBezTo>
                      <a:pt x="53228" y="517085"/>
                      <a:pt x="91257" y="55772"/>
                      <a:pt x="74757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18">
                  <a:latin typeface="Montserrat" pitchFamily="2" charset="77"/>
                </a:endParaRPr>
              </a:p>
            </p:txBody>
          </p:sp>
          <p:sp>
            <p:nvSpPr>
              <p:cNvPr id="84" name="Freeform: Shape 80">
                <a:extLst>
                  <a:ext uri="{FF2B5EF4-FFF2-40B4-BE49-F238E27FC236}">
                    <a16:creationId xmlns:a16="http://schemas.microsoft.com/office/drawing/2014/main" id="{4D8B3139-2502-A201-9882-F66596106C65}"/>
                  </a:ext>
                </a:extLst>
              </p:cNvPr>
              <p:cNvSpPr/>
              <p:nvPr/>
            </p:nvSpPr>
            <p:spPr>
              <a:xfrm>
                <a:off x="5278370" y="5057843"/>
                <a:ext cx="26614" cy="35485"/>
              </a:xfrm>
              <a:custGeom>
                <a:avLst/>
                <a:gdLst>
                  <a:gd name="connsiteX0" fmla="*/ 0 w 26614"/>
                  <a:gd name="connsiteY0" fmla="*/ 0 h 35485"/>
                  <a:gd name="connsiteX1" fmla="*/ 26614 w 26614"/>
                  <a:gd name="connsiteY1" fmla="*/ 0 h 35485"/>
                  <a:gd name="connsiteX2" fmla="*/ 26614 w 26614"/>
                  <a:gd name="connsiteY2" fmla="*/ 35486 h 35485"/>
                  <a:gd name="connsiteX3" fmla="*/ 0 w 26614"/>
                  <a:gd name="connsiteY3" fmla="*/ 35486 h 35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14" h="35485">
                    <a:moveTo>
                      <a:pt x="0" y="0"/>
                    </a:moveTo>
                    <a:lnTo>
                      <a:pt x="26614" y="0"/>
                    </a:lnTo>
                    <a:lnTo>
                      <a:pt x="26614" y="35486"/>
                    </a:lnTo>
                    <a:lnTo>
                      <a:pt x="0" y="35486"/>
                    </a:lnTo>
                    <a:close/>
                  </a:path>
                </a:pathLst>
              </a:custGeom>
              <a:solidFill>
                <a:srgbClr val="DAB7A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18">
                  <a:latin typeface="Montserrat" pitchFamily="2" charset="77"/>
                </a:endParaRPr>
              </a:p>
            </p:txBody>
          </p:sp>
          <p:sp>
            <p:nvSpPr>
              <p:cNvPr id="85" name="Freeform: Shape 81">
                <a:extLst>
                  <a:ext uri="{FF2B5EF4-FFF2-40B4-BE49-F238E27FC236}">
                    <a16:creationId xmlns:a16="http://schemas.microsoft.com/office/drawing/2014/main" id="{15CEA0D2-B778-028E-5C77-BAB7C08AC55A}"/>
                  </a:ext>
                </a:extLst>
              </p:cNvPr>
              <p:cNvSpPr/>
              <p:nvPr/>
            </p:nvSpPr>
            <p:spPr>
              <a:xfrm>
                <a:off x="5212485" y="5093329"/>
                <a:ext cx="92499" cy="36727"/>
              </a:xfrm>
              <a:custGeom>
                <a:avLst/>
                <a:gdLst>
                  <a:gd name="connsiteX0" fmla="*/ 92499 w 92499"/>
                  <a:gd name="connsiteY0" fmla="*/ 0 h 36727"/>
                  <a:gd name="connsiteX1" fmla="*/ 92499 w 92499"/>
                  <a:gd name="connsiteY1" fmla="*/ 36728 h 36727"/>
                  <a:gd name="connsiteX2" fmla="*/ 0 w 92499"/>
                  <a:gd name="connsiteY2" fmla="*/ 36728 h 36727"/>
                  <a:gd name="connsiteX3" fmla="*/ 65885 w 92499"/>
                  <a:gd name="connsiteY3" fmla="*/ 0 h 36727"/>
                  <a:gd name="connsiteX4" fmla="*/ 92499 w 92499"/>
                  <a:gd name="connsiteY4" fmla="*/ 0 h 36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499" h="36727">
                    <a:moveTo>
                      <a:pt x="92499" y="0"/>
                    </a:moveTo>
                    <a:lnTo>
                      <a:pt x="92499" y="36728"/>
                    </a:lnTo>
                    <a:lnTo>
                      <a:pt x="0" y="36728"/>
                    </a:lnTo>
                    <a:cubicBezTo>
                      <a:pt x="0" y="36728"/>
                      <a:pt x="21528" y="0"/>
                      <a:pt x="65885" y="0"/>
                    </a:cubicBezTo>
                    <a:lnTo>
                      <a:pt x="92499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18">
                  <a:latin typeface="Montserrat" pitchFamily="2" charset="77"/>
                </a:endParaRPr>
              </a:p>
            </p:txBody>
          </p:sp>
          <p:sp>
            <p:nvSpPr>
              <p:cNvPr id="86" name="Freeform: Shape 82">
                <a:extLst>
                  <a:ext uri="{FF2B5EF4-FFF2-40B4-BE49-F238E27FC236}">
                    <a16:creationId xmlns:a16="http://schemas.microsoft.com/office/drawing/2014/main" id="{2C888400-6608-D696-A154-F6B65281C4A9}"/>
                  </a:ext>
                </a:extLst>
              </p:cNvPr>
              <p:cNvSpPr/>
              <p:nvPr/>
            </p:nvSpPr>
            <p:spPr>
              <a:xfrm>
                <a:off x="5420516" y="5045364"/>
                <a:ext cx="26614" cy="35485"/>
              </a:xfrm>
              <a:custGeom>
                <a:avLst/>
                <a:gdLst>
                  <a:gd name="connsiteX0" fmla="*/ 0 w 26614"/>
                  <a:gd name="connsiteY0" fmla="*/ 0 h 35485"/>
                  <a:gd name="connsiteX1" fmla="*/ 26614 w 26614"/>
                  <a:gd name="connsiteY1" fmla="*/ 0 h 35485"/>
                  <a:gd name="connsiteX2" fmla="*/ 26614 w 26614"/>
                  <a:gd name="connsiteY2" fmla="*/ 35486 h 35485"/>
                  <a:gd name="connsiteX3" fmla="*/ 0 w 26614"/>
                  <a:gd name="connsiteY3" fmla="*/ 35486 h 35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14" h="35485">
                    <a:moveTo>
                      <a:pt x="0" y="0"/>
                    </a:moveTo>
                    <a:lnTo>
                      <a:pt x="26614" y="0"/>
                    </a:lnTo>
                    <a:lnTo>
                      <a:pt x="26614" y="35486"/>
                    </a:lnTo>
                    <a:lnTo>
                      <a:pt x="0" y="35486"/>
                    </a:lnTo>
                    <a:close/>
                  </a:path>
                </a:pathLst>
              </a:custGeom>
              <a:solidFill>
                <a:srgbClr val="DAB7A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18">
                  <a:latin typeface="Montserrat" pitchFamily="2" charset="77"/>
                </a:endParaRPr>
              </a:p>
            </p:txBody>
          </p:sp>
          <p:sp>
            <p:nvSpPr>
              <p:cNvPr id="87" name="Freeform: Shape 83">
                <a:extLst>
                  <a:ext uri="{FF2B5EF4-FFF2-40B4-BE49-F238E27FC236}">
                    <a16:creationId xmlns:a16="http://schemas.microsoft.com/office/drawing/2014/main" id="{3D3A7C8A-CB18-9B6A-A70C-A58B03A1591A}"/>
                  </a:ext>
                </a:extLst>
              </p:cNvPr>
              <p:cNvSpPr/>
              <p:nvPr/>
            </p:nvSpPr>
            <p:spPr>
              <a:xfrm>
                <a:off x="5354631" y="5080850"/>
                <a:ext cx="92499" cy="36727"/>
              </a:xfrm>
              <a:custGeom>
                <a:avLst/>
                <a:gdLst>
                  <a:gd name="connsiteX0" fmla="*/ 92499 w 92499"/>
                  <a:gd name="connsiteY0" fmla="*/ 0 h 36727"/>
                  <a:gd name="connsiteX1" fmla="*/ 92499 w 92499"/>
                  <a:gd name="connsiteY1" fmla="*/ 36728 h 36727"/>
                  <a:gd name="connsiteX2" fmla="*/ 0 w 92499"/>
                  <a:gd name="connsiteY2" fmla="*/ 36728 h 36727"/>
                  <a:gd name="connsiteX3" fmla="*/ 65885 w 92499"/>
                  <a:gd name="connsiteY3" fmla="*/ 0 h 36727"/>
                  <a:gd name="connsiteX4" fmla="*/ 92499 w 92499"/>
                  <a:gd name="connsiteY4" fmla="*/ 0 h 36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499" h="36727">
                    <a:moveTo>
                      <a:pt x="92499" y="0"/>
                    </a:moveTo>
                    <a:lnTo>
                      <a:pt x="92499" y="36728"/>
                    </a:lnTo>
                    <a:lnTo>
                      <a:pt x="0" y="36728"/>
                    </a:lnTo>
                    <a:cubicBezTo>
                      <a:pt x="0" y="36728"/>
                      <a:pt x="21528" y="0"/>
                      <a:pt x="65885" y="0"/>
                    </a:cubicBezTo>
                    <a:lnTo>
                      <a:pt x="92499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18">
                  <a:latin typeface="Montserrat" pitchFamily="2" charset="77"/>
                </a:endParaRPr>
              </a:p>
            </p:txBody>
          </p:sp>
          <p:sp>
            <p:nvSpPr>
              <p:cNvPr id="88" name="Freeform: Shape 84">
                <a:extLst>
                  <a:ext uri="{FF2B5EF4-FFF2-40B4-BE49-F238E27FC236}">
                    <a16:creationId xmlns:a16="http://schemas.microsoft.com/office/drawing/2014/main" id="{5306E514-E2D5-D0CD-EB34-E93538F87FF1}"/>
                  </a:ext>
                </a:extLst>
              </p:cNvPr>
              <p:cNvSpPr/>
              <p:nvPr/>
            </p:nvSpPr>
            <p:spPr>
              <a:xfrm>
                <a:off x="5389296" y="3967937"/>
                <a:ext cx="81313" cy="135597"/>
              </a:xfrm>
              <a:custGeom>
                <a:avLst/>
                <a:gdLst>
                  <a:gd name="connsiteX0" fmla="*/ 59786 w 81313"/>
                  <a:gd name="connsiteY0" fmla="*/ 135579 h 135597"/>
                  <a:gd name="connsiteX1" fmla="*/ 81314 w 81313"/>
                  <a:gd name="connsiteY1" fmla="*/ 51537 h 135597"/>
                  <a:gd name="connsiteX2" fmla="*/ 8923 w 81313"/>
                  <a:gd name="connsiteY2" fmla="*/ 3217 h 135597"/>
                  <a:gd name="connsiteX3" fmla="*/ 59786 w 81313"/>
                  <a:gd name="connsiteY3" fmla="*/ 135579 h 135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313" h="135597">
                    <a:moveTo>
                      <a:pt x="59786" y="135579"/>
                    </a:moveTo>
                    <a:cubicBezTo>
                      <a:pt x="59786" y="135579"/>
                      <a:pt x="81314" y="107250"/>
                      <a:pt x="81314" y="51537"/>
                    </a:cubicBezTo>
                    <a:cubicBezTo>
                      <a:pt x="81314" y="-4175"/>
                      <a:pt x="40919" y="-3702"/>
                      <a:pt x="8923" y="3217"/>
                    </a:cubicBezTo>
                    <a:cubicBezTo>
                      <a:pt x="-23014" y="10137"/>
                      <a:pt x="39500" y="137353"/>
                      <a:pt x="59786" y="135579"/>
                    </a:cubicBezTo>
                    <a:close/>
                  </a:path>
                </a:pathLst>
              </a:custGeom>
              <a:solidFill>
                <a:schemeClr val="tx1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18">
                  <a:latin typeface="Montserrat" pitchFamily="2" charset="77"/>
                </a:endParaRPr>
              </a:p>
            </p:txBody>
          </p:sp>
          <p:sp>
            <p:nvSpPr>
              <p:cNvPr id="89" name="Freeform: Shape 85">
                <a:extLst>
                  <a:ext uri="{FF2B5EF4-FFF2-40B4-BE49-F238E27FC236}">
                    <a16:creationId xmlns:a16="http://schemas.microsoft.com/office/drawing/2014/main" id="{617EB055-B5BB-76DB-52D0-A8B3B7AF8A12}"/>
                  </a:ext>
                </a:extLst>
              </p:cNvPr>
              <p:cNvSpPr/>
              <p:nvPr/>
            </p:nvSpPr>
            <p:spPr>
              <a:xfrm>
                <a:off x="5361738" y="3971074"/>
                <a:ext cx="87344" cy="170470"/>
              </a:xfrm>
              <a:custGeom>
                <a:avLst/>
                <a:gdLst>
                  <a:gd name="connsiteX0" fmla="*/ 1173 w 87344"/>
                  <a:gd name="connsiteY0" fmla="*/ 122328 h 170470"/>
                  <a:gd name="connsiteX1" fmla="*/ 30331 w 87344"/>
                  <a:gd name="connsiteY1" fmla="*/ 170471 h 170470"/>
                  <a:gd name="connsiteX2" fmla="*/ 87344 w 87344"/>
                  <a:gd name="connsiteY2" fmla="*/ 132442 h 170470"/>
                  <a:gd name="connsiteX3" fmla="*/ 72736 w 87344"/>
                  <a:gd name="connsiteY3" fmla="*/ 119785 h 170470"/>
                  <a:gd name="connsiteX4" fmla="*/ 59606 w 87344"/>
                  <a:gd name="connsiteY4" fmla="*/ 68863 h 170470"/>
                  <a:gd name="connsiteX5" fmla="*/ 59843 w 87344"/>
                  <a:gd name="connsiteY5" fmla="*/ 13269 h 170470"/>
                  <a:gd name="connsiteX6" fmla="*/ 29621 w 87344"/>
                  <a:gd name="connsiteY6" fmla="*/ 317 h 170470"/>
                  <a:gd name="connsiteX7" fmla="*/ 7324 w 87344"/>
                  <a:gd name="connsiteY7" fmla="*/ 30184 h 170470"/>
                  <a:gd name="connsiteX8" fmla="*/ 3598 w 87344"/>
                  <a:gd name="connsiteY8" fmla="*/ 65197 h 170470"/>
                  <a:gd name="connsiteX9" fmla="*/ 8625 w 87344"/>
                  <a:gd name="connsiteY9" fmla="*/ 85542 h 170470"/>
                  <a:gd name="connsiteX10" fmla="*/ 25244 w 87344"/>
                  <a:gd name="connsiteY10" fmla="*/ 107898 h 170470"/>
                  <a:gd name="connsiteX11" fmla="*/ 1173 w 87344"/>
                  <a:gd name="connsiteY11" fmla="*/ 122328 h 170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7344" h="170470">
                    <a:moveTo>
                      <a:pt x="1173" y="122328"/>
                    </a:moveTo>
                    <a:cubicBezTo>
                      <a:pt x="1173" y="122328"/>
                      <a:pt x="2001" y="170471"/>
                      <a:pt x="30331" y="170471"/>
                    </a:cubicBezTo>
                    <a:cubicBezTo>
                      <a:pt x="58660" y="170471"/>
                      <a:pt x="64575" y="165798"/>
                      <a:pt x="87344" y="132442"/>
                    </a:cubicBezTo>
                    <a:cubicBezTo>
                      <a:pt x="86576" y="133506"/>
                      <a:pt x="73446" y="120613"/>
                      <a:pt x="72736" y="119785"/>
                    </a:cubicBezTo>
                    <a:cubicBezTo>
                      <a:pt x="60730" y="105473"/>
                      <a:pt x="57123" y="87020"/>
                      <a:pt x="59606" y="68863"/>
                    </a:cubicBezTo>
                    <a:cubicBezTo>
                      <a:pt x="62031" y="51180"/>
                      <a:pt x="69779" y="30007"/>
                      <a:pt x="59843" y="13269"/>
                    </a:cubicBezTo>
                    <a:cubicBezTo>
                      <a:pt x="54106" y="3570"/>
                      <a:pt x="40563" y="-1339"/>
                      <a:pt x="29621" y="317"/>
                    </a:cubicBezTo>
                    <a:cubicBezTo>
                      <a:pt x="15072" y="2564"/>
                      <a:pt x="9868" y="17527"/>
                      <a:pt x="7324" y="30184"/>
                    </a:cubicBezTo>
                    <a:cubicBezTo>
                      <a:pt x="6201" y="35684"/>
                      <a:pt x="-5865" y="66675"/>
                      <a:pt x="3598" y="65197"/>
                    </a:cubicBezTo>
                    <a:cubicBezTo>
                      <a:pt x="17497" y="63008"/>
                      <a:pt x="5254" y="78622"/>
                      <a:pt x="8625" y="85542"/>
                    </a:cubicBezTo>
                    <a:cubicBezTo>
                      <a:pt x="12174" y="92816"/>
                      <a:pt x="35417" y="93526"/>
                      <a:pt x="25244" y="107898"/>
                    </a:cubicBezTo>
                    <a:cubicBezTo>
                      <a:pt x="22938" y="111269"/>
                      <a:pt x="1173" y="122092"/>
                      <a:pt x="1173" y="122328"/>
                    </a:cubicBezTo>
                    <a:close/>
                  </a:path>
                </a:pathLst>
              </a:custGeom>
              <a:solidFill>
                <a:srgbClr val="DAB7A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18">
                  <a:latin typeface="Montserrat" pitchFamily="2" charset="77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81EE45A-23EA-5C13-2496-0E10711A3FE4}"/>
                </a:ext>
              </a:extLst>
            </p:cNvPr>
            <p:cNvGrpSpPr/>
            <p:nvPr/>
          </p:nvGrpSpPr>
          <p:grpSpPr>
            <a:xfrm>
              <a:off x="4963337" y="4120203"/>
              <a:ext cx="878269" cy="1159671"/>
              <a:chOff x="1577544" y="3997043"/>
              <a:chExt cx="878269" cy="1159671"/>
            </a:xfrm>
          </p:grpSpPr>
          <p:sp>
            <p:nvSpPr>
              <p:cNvPr id="67" name="Freeform: Shape 87">
                <a:extLst>
                  <a:ext uri="{FF2B5EF4-FFF2-40B4-BE49-F238E27FC236}">
                    <a16:creationId xmlns:a16="http://schemas.microsoft.com/office/drawing/2014/main" id="{6B8E4B61-5323-F322-BD59-B5F2A1D9040F}"/>
                  </a:ext>
                </a:extLst>
              </p:cNvPr>
              <p:cNvSpPr/>
              <p:nvPr/>
            </p:nvSpPr>
            <p:spPr>
              <a:xfrm>
                <a:off x="1577544" y="3997102"/>
                <a:ext cx="282643" cy="198956"/>
              </a:xfrm>
              <a:custGeom>
                <a:avLst/>
                <a:gdLst>
                  <a:gd name="connsiteX0" fmla="*/ 0 w 282643"/>
                  <a:gd name="connsiteY0" fmla="*/ 0 h 198956"/>
                  <a:gd name="connsiteX1" fmla="*/ 77300 w 282643"/>
                  <a:gd name="connsiteY1" fmla="*/ 17743 h 198956"/>
                  <a:gd name="connsiteX2" fmla="*/ 271229 w 282643"/>
                  <a:gd name="connsiteY2" fmla="*/ 198956 h 198956"/>
                  <a:gd name="connsiteX3" fmla="*/ 282643 w 282643"/>
                  <a:gd name="connsiteY3" fmla="*/ 144486 h 198956"/>
                  <a:gd name="connsiteX4" fmla="*/ 92558 w 282643"/>
                  <a:gd name="connsiteY4" fmla="*/ 12657 h 198956"/>
                  <a:gd name="connsiteX5" fmla="*/ 92558 w 282643"/>
                  <a:gd name="connsiteY5" fmla="*/ 0 h 198956"/>
                  <a:gd name="connsiteX6" fmla="*/ 0 w 282643"/>
                  <a:gd name="connsiteY6" fmla="*/ 0 h 198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2643" h="198956">
                    <a:moveTo>
                      <a:pt x="0" y="0"/>
                    </a:moveTo>
                    <a:cubicBezTo>
                      <a:pt x="0" y="0"/>
                      <a:pt x="27856" y="27856"/>
                      <a:pt x="77300" y="17743"/>
                    </a:cubicBezTo>
                    <a:cubicBezTo>
                      <a:pt x="77300" y="17743"/>
                      <a:pt x="210371" y="178670"/>
                      <a:pt x="271229" y="198956"/>
                    </a:cubicBezTo>
                    <a:lnTo>
                      <a:pt x="282643" y="144486"/>
                    </a:lnTo>
                    <a:cubicBezTo>
                      <a:pt x="282643" y="144486"/>
                      <a:pt x="242071" y="144486"/>
                      <a:pt x="92558" y="12657"/>
                    </a:cubicBezTo>
                    <a:lnTo>
                      <a:pt x="9255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AB7A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18">
                  <a:latin typeface="Montserrat" pitchFamily="2" charset="77"/>
                </a:endParaRPr>
              </a:p>
            </p:txBody>
          </p:sp>
          <p:sp>
            <p:nvSpPr>
              <p:cNvPr id="68" name="Freeform: Shape 88">
                <a:extLst>
                  <a:ext uri="{FF2B5EF4-FFF2-40B4-BE49-F238E27FC236}">
                    <a16:creationId xmlns:a16="http://schemas.microsoft.com/office/drawing/2014/main" id="{C13F1C13-FC43-A33A-F45C-13A8062F2A4F}"/>
                  </a:ext>
                </a:extLst>
              </p:cNvPr>
              <p:cNvSpPr/>
              <p:nvPr/>
            </p:nvSpPr>
            <p:spPr>
              <a:xfrm>
                <a:off x="2270756" y="3997043"/>
                <a:ext cx="185057" cy="235742"/>
              </a:xfrm>
              <a:custGeom>
                <a:avLst/>
                <a:gdLst>
                  <a:gd name="connsiteX0" fmla="*/ 0 w 185057"/>
                  <a:gd name="connsiteY0" fmla="*/ 182515 h 235742"/>
                  <a:gd name="connsiteX1" fmla="*/ 0 w 185057"/>
                  <a:gd name="connsiteY1" fmla="*/ 235743 h 235742"/>
                  <a:gd name="connsiteX2" fmla="*/ 91257 w 185057"/>
                  <a:gd name="connsiteY2" fmla="*/ 134372 h 235742"/>
                  <a:gd name="connsiteX3" fmla="*/ 109000 w 185057"/>
                  <a:gd name="connsiteY3" fmla="*/ 16501 h 235742"/>
                  <a:gd name="connsiteX4" fmla="*/ 185058 w 185057"/>
                  <a:gd name="connsiteY4" fmla="*/ 0 h 235742"/>
                  <a:gd name="connsiteX5" fmla="*/ 92558 w 185057"/>
                  <a:gd name="connsiteY5" fmla="*/ 0 h 235742"/>
                  <a:gd name="connsiteX6" fmla="*/ 0 w 185057"/>
                  <a:gd name="connsiteY6" fmla="*/ 182515 h 235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5057" h="235742">
                    <a:moveTo>
                      <a:pt x="0" y="182515"/>
                    </a:moveTo>
                    <a:lnTo>
                      <a:pt x="0" y="235743"/>
                    </a:lnTo>
                    <a:cubicBezTo>
                      <a:pt x="0" y="235743"/>
                      <a:pt x="81085" y="229415"/>
                      <a:pt x="91257" y="134372"/>
                    </a:cubicBezTo>
                    <a:cubicBezTo>
                      <a:pt x="101371" y="39330"/>
                      <a:pt x="109000" y="16501"/>
                      <a:pt x="109000" y="16501"/>
                    </a:cubicBezTo>
                    <a:cubicBezTo>
                      <a:pt x="109000" y="16501"/>
                      <a:pt x="166014" y="29157"/>
                      <a:pt x="185058" y="0"/>
                    </a:cubicBezTo>
                    <a:lnTo>
                      <a:pt x="92558" y="0"/>
                    </a:lnTo>
                    <a:cubicBezTo>
                      <a:pt x="92499" y="59"/>
                      <a:pt x="73515" y="172401"/>
                      <a:pt x="0" y="182515"/>
                    </a:cubicBezTo>
                    <a:close/>
                  </a:path>
                </a:pathLst>
              </a:custGeom>
              <a:solidFill>
                <a:srgbClr val="DAB7A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18">
                  <a:latin typeface="Montserrat" pitchFamily="2" charset="77"/>
                </a:endParaRPr>
              </a:p>
            </p:txBody>
          </p:sp>
          <p:sp>
            <p:nvSpPr>
              <p:cNvPr id="69" name="Freeform: Shape 89">
                <a:extLst>
                  <a:ext uri="{FF2B5EF4-FFF2-40B4-BE49-F238E27FC236}">
                    <a16:creationId xmlns:a16="http://schemas.microsoft.com/office/drawing/2014/main" id="{00DA58B4-F292-8216-7AAA-2E0F41872225}"/>
                  </a:ext>
                </a:extLst>
              </p:cNvPr>
              <p:cNvSpPr/>
              <p:nvPr/>
            </p:nvSpPr>
            <p:spPr>
              <a:xfrm>
                <a:off x="1848832" y="4141588"/>
                <a:ext cx="421983" cy="420741"/>
              </a:xfrm>
              <a:custGeom>
                <a:avLst/>
                <a:gdLst>
                  <a:gd name="connsiteX0" fmla="*/ 11296 w 421983"/>
                  <a:gd name="connsiteY0" fmla="*/ 0 h 420741"/>
                  <a:gd name="connsiteX1" fmla="*/ 176068 w 421983"/>
                  <a:gd name="connsiteY1" fmla="*/ 26614 h 420741"/>
                  <a:gd name="connsiteX2" fmla="*/ 202682 w 421983"/>
                  <a:gd name="connsiteY2" fmla="*/ 91257 h 420741"/>
                  <a:gd name="connsiteX3" fmla="*/ 257153 w 421983"/>
                  <a:gd name="connsiteY3" fmla="*/ 24071 h 420741"/>
                  <a:gd name="connsiteX4" fmla="*/ 307897 w 421983"/>
                  <a:gd name="connsiteY4" fmla="*/ 25313 h 420741"/>
                  <a:gd name="connsiteX5" fmla="*/ 421984 w 421983"/>
                  <a:gd name="connsiteY5" fmla="*/ 37970 h 420741"/>
                  <a:gd name="connsiteX6" fmla="*/ 421984 w 421983"/>
                  <a:gd name="connsiteY6" fmla="*/ 91198 h 420741"/>
                  <a:gd name="connsiteX7" fmla="*/ 291456 w 421983"/>
                  <a:gd name="connsiteY7" fmla="*/ 155841 h 420741"/>
                  <a:gd name="connsiteX8" fmla="*/ 291456 w 421983"/>
                  <a:gd name="connsiteY8" fmla="*/ 420742 h 420741"/>
                  <a:gd name="connsiteX9" fmla="*/ 78542 w 421983"/>
                  <a:gd name="connsiteY9" fmla="*/ 420742 h 420741"/>
                  <a:gd name="connsiteX10" fmla="*/ 86171 w 421983"/>
                  <a:gd name="connsiteY10" fmla="*/ 153357 h 420741"/>
                  <a:gd name="connsiteX11" fmla="*/ 0 w 421983"/>
                  <a:gd name="connsiteY11" fmla="*/ 54530 h 420741"/>
                  <a:gd name="connsiteX12" fmla="*/ 11296 w 421983"/>
                  <a:gd name="connsiteY12" fmla="*/ 0 h 420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21983" h="420741">
                    <a:moveTo>
                      <a:pt x="11296" y="0"/>
                    </a:moveTo>
                    <a:cubicBezTo>
                      <a:pt x="11296" y="0"/>
                      <a:pt x="69611" y="41814"/>
                      <a:pt x="176068" y="26614"/>
                    </a:cubicBezTo>
                    <a:cubicBezTo>
                      <a:pt x="176068" y="26614"/>
                      <a:pt x="178611" y="82386"/>
                      <a:pt x="202682" y="91257"/>
                    </a:cubicBezTo>
                    <a:cubicBezTo>
                      <a:pt x="226753" y="100129"/>
                      <a:pt x="257153" y="24071"/>
                      <a:pt x="257153" y="24071"/>
                    </a:cubicBezTo>
                    <a:lnTo>
                      <a:pt x="307897" y="25313"/>
                    </a:lnTo>
                    <a:cubicBezTo>
                      <a:pt x="307897" y="25313"/>
                      <a:pt x="319312" y="44298"/>
                      <a:pt x="421984" y="37970"/>
                    </a:cubicBezTo>
                    <a:lnTo>
                      <a:pt x="421984" y="91198"/>
                    </a:lnTo>
                    <a:cubicBezTo>
                      <a:pt x="421984" y="91198"/>
                      <a:pt x="293999" y="79784"/>
                      <a:pt x="291456" y="155841"/>
                    </a:cubicBezTo>
                    <a:cubicBezTo>
                      <a:pt x="288912" y="231899"/>
                      <a:pt x="291456" y="420742"/>
                      <a:pt x="291456" y="420742"/>
                    </a:cubicBezTo>
                    <a:lnTo>
                      <a:pt x="78542" y="420742"/>
                    </a:lnTo>
                    <a:lnTo>
                      <a:pt x="86171" y="153357"/>
                    </a:lnTo>
                    <a:cubicBezTo>
                      <a:pt x="86171" y="153357"/>
                      <a:pt x="89956" y="54530"/>
                      <a:pt x="0" y="54530"/>
                    </a:cubicBezTo>
                    <a:lnTo>
                      <a:pt x="1129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18">
                  <a:latin typeface="Montserrat" pitchFamily="2" charset="77"/>
                </a:endParaRPr>
              </a:p>
            </p:txBody>
          </p:sp>
          <p:sp>
            <p:nvSpPr>
              <p:cNvPr id="70" name="Freeform: Shape 90">
                <a:extLst>
                  <a:ext uri="{FF2B5EF4-FFF2-40B4-BE49-F238E27FC236}">
                    <a16:creationId xmlns:a16="http://schemas.microsoft.com/office/drawing/2014/main" id="{0EE849A7-AB47-4952-9171-D7882BBA2614}"/>
                  </a:ext>
                </a:extLst>
              </p:cNvPr>
              <p:cNvSpPr/>
              <p:nvPr/>
            </p:nvSpPr>
            <p:spPr>
              <a:xfrm>
                <a:off x="1882368" y="4562330"/>
                <a:ext cx="283114" cy="320612"/>
              </a:xfrm>
              <a:custGeom>
                <a:avLst/>
                <a:gdLst>
                  <a:gd name="connsiteX0" fmla="*/ 44946 w 283114"/>
                  <a:gd name="connsiteY0" fmla="*/ 0 h 320612"/>
                  <a:gd name="connsiteX1" fmla="*/ 9461 w 283114"/>
                  <a:gd name="connsiteY1" fmla="*/ 320613 h 320612"/>
                  <a:gd name="connsiteX2" fmla="*/ 90545 w 283114"/>
                  <a:gd name="connsiteY2" fmla="*/ 320613 h 320612"/>
                  <a:gd name="connsiteX3" fmla="*/ 127273 w 283114"/>
                  <a:gd name="connsiteY3" fmla="*/ 86171 h 320612"/>
                  <a:gd name="connsiteX4" fmla="*/ 155129 w 283114"/>
                  <a:gd name="connsiteY4" fmla="*/ 86171 h 320612"/>
                  <a:gd name="connsiteX5" fmla="*/ 205815 w 283114"/>
                  <a:gd name="connsiteY5" fmla="*/ 320613 h 320612"/>
                  <a:gd name="connsiteX6" fmla="*/ 283114 w 283114"/>
                  <a:gd name="connsiteY6" fmla="*/ 320613 h 320612"/>
                  <a:gd name="connsiteX7" fmla="*/ 257742 w 283114"/>
                  <a:gd name="connsiteY7" fmla="*/ 0 h 320612"/>
                  <a:gd name="connsiteX8" fmla="*/ 44946 w 283114"/>
                  <a:gd name="connsiteY8" fmla="*/ 0 h 320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3114" h="320612">
                    <a:moveTo>
                      <a:pt x="44946" y="0"/>
                    </a:moveTo>
                    <a:cubicBezTo>
                      <a:pt x="44946" y="0"/>
                      <a:pt x="-24783" y="257271"/>
                      <a:pt x="9461" y="320613"/>
                    </a:cubicBezTo>
                    <a:lnTo>
                      <a:pt x="90545" y="320613"/>
                    </a:lnTo>
                    <a:cubicBezTo>
                      <a:pt x="90545" y="320613"/>
                      <a:pt x="98175" y="108941"/>
                      <a:pt x="127273" y="86171"/>
                    </a:cubicBezTo>
                    <a:lnTo>
                      <a:pt x="155129" y="86171"/>
                    </a:lnTo>
                    <a:cubicBezTo>
                      <a:pt x="155129" y="86171"/>
                      <a:pt x="172872" y="302870"/>
                      <a:pt x="205815" y="320613"/>
                    </a:cubicBezTo>
                    <a:lnTo>
                      <a:pt x="283114" y="320613"/>
                    </a:lnTo>
                    <a:cubicBezTo>
                      <a:pt x="283114" y="320613"/>
                      <a:pt x="258629" y="92440"/>
                      <a:pt x="257742" y="0"/>
                    </a:cubicBezTo>
                    <a:lnTo>
                      <a:pt x="44946" y="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18">
                  <a:latin typeface="Montserrat" pitchFamily="2" charset="77"/>
                </a:endParaRPr>
              </a:p>
            </p:txBody>
          </p:sp>
          <p:sp>
            <p:nvSpPr>
              <p:cNvPr id="71" name="Freeform: Shape 91">
                <a:extLst>
                  <a:ext uri="{FF2B5EF4-FFF2-40B4-BE49-F238E27FC236}">
                    <a16:creationId xmlns:a16="http://schemas.microsoft.com/office/drawing/2014/main" id="{2A90D972-F7A2-196C-B24C-1350BA28BC1F}"/>
                  </a:ext>
                </a:extLst>
              </p:cNvPr>
              <p:cNvSpPr/>
              <p:nvPr/>
            </p:nvSpPr>
            <p:spPr>
              <a:xfrm>
                <a:off x="1891828" y="4882943"/>
                <a:ext cx="81084" cy="202800"/>
              </a:xfrm>
              <a:custGeom>
                <a:avLst/>
                <a:gdLst>
                  <a:gd name="connsiteX0" fmla="*/ 0 w 81084"/>
                  <a:gd name="connsiteY0" fmla="*/ 0 h 202800"/>
                  <a:gd name="connsiteX1" fmla="*/ 27856 w 81084"/>
                  <a:gd name="connsiteY1" fmla="*/ 202800 h 202800"/>
                  <a:gd name="connsiteX2" fmla="*/ 53228 w 81084"/>
                  <a:gd name="connsiteY2" fmla="*/ 202800 h 202800"/>
                  <a:gd name="connsiteX3" fmla="*/ 81085 w 81084"/>
                  <a:gd name="connsiteY3" fmla="*/ 0 h 202800"/>
                  <a:gd name="connsiteX4" fmla="*/ 0 w 81084"/>
                  <a:gd name="connsiteY4" fmla="*/ 0 h 202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084" h="202800">
                    <a:moveTo>
                      <a:pt x="0" y="0"/>
                    </a:moveTo>
                    <a:cubicBezTo>
                      <a:pt x="0" y="0"/>
                      <a:pt x="18985" y="188843"/>
                      <a:pt x="27856" y="202800"/>
                    </a:cubicBezTo>
                    <a:lnTo>
                      <a:pt x="53228" y="202800"/>
                    </a:lnTo>
                    <a:lnTo>
                      <a:pt x="8108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AB7A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18">
                  <a:latin typeface="Montserrat" pitchFamily="2" charset="77"/>
                </a:endParaRPr>
              </a:p>
            </p:txBody>
          </p:sp>
          <p:sp>
            <p:nvSpPr>
              <p:cNvPr id="72" name="Freeform: Shape 92">
                <a:extLst>
                  <a:ext uri="{FF2B5EF4-FFF2-40B4-BE49-F238E27FC236}">
                    <a16:creationId xmlns:a16="http://schemas.microsoft.com/office/drawing/2014/main" id="{8E018EEC-E9B4-D75F-871F-3E81FCF25800}"/>
                  </a:ext>
                </a:extLst>
              </p:cNvPr>
              <p:cNvSpPr/>
              <p:nvPr/>
            </p:nvSpPr>
            <p:spPr>
              <a:xfrm>
                <a:off x="1837358" y="5085743"/>
                <a:ext cx="109000" cy="70971"/>
              </a:xfrm>
              <a:custGeom>
                <a:avLst/>
                <a:gdLst>
                  <a:gd name="connsiteX0" fmla="*/ 0 w 109000"/>
                  <a:gd name="connsiteY0" fmla="*/ 70971 h 70971"/>
                  <a:gd name="connsiteX1" fmla="*/ 109000 w 109000"/>
                  <a:gd name="connsiteY1" fmla="*/ 70971 h 70971"/>
                  <a:gd name="connsiteX2" fmla="*/ 107758 w 109000"/>
                  <a:gd name="connsiteY2" fmla="*/ 0 h 70971"/>
                  <a:gd name="connsiteX3" fmla="*/ 82386 w 109000"/>
                  <a:gd name="connsiteY3" fmla="*/ 0 h 70971"/>
                  <a:gd name="connsiteX4" fmla="*/ 82386 w 109000"/>
                  <a:gd name="connsiteY4" fmla="*/ 27856 h 70971"/>
                  <a:gd name="connsiteX5" fmla="*/ 0 w 109000"/>
                  <a:gd name="connsiteY5" fmla="*/ 70971 h 70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9000" h="70971">
                    <a:moveTo>
                      <a:pt x="0" y="70971"/>
                    </a:moveTo>
                    <a:lnTo>
                      <a:pt x="109000" y="70971"/>
                    </a:lnTo>
                    <a:lnTo>
                      <a:pt x="107758" y="0"/>
                    </a:lnTo>
                    <a:lnTo>
                      <a:pt x="82386" y="0"/>
                    </a:lnTo>
                    <a:lnTo>
                      <a:pt x="82386" y="27856"/>
                    </a:lnTo>
                    <a:cubicBezTo>
                      <a:pt x="82327" y="27856"/>
                      <a:pt x="13899" y="32942"/>
                      <a:pt x="0" y="70971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18">
                  <a:latin typeface="Montserrat" pitchFamily="2" charset="77"/>
                </a:endParaRPr>
              </a:p>
            </p:txBody>
          </p:sp>
          <p:sp>
            <p:nvSpPr>
              <p:cNvPr id="73" name="Freeform: Shape 93">
                <a:extLst>
                  <a:ext uri="{FF2B5EF4-FFF2-40B4-BE49-F238E27FC236}">
                    <a16:creationId xmlns:a16="http://schemas.microsoft.com/office/drawing/2014/main" id="{61F1FAB7-59E1-36D8-ED8B-30A960179571}"/>
                  </a:ext>
                </a:extLst>
              </p:cNvPr>
              <p:cNvSpPr/>
              <p:nvPr/>
            </p:nvSpPr>
            <p:spPr>
              <a:xfrm>
                <a:off x="2056600" y="5085743"/>
                <a:ext cx="109000" cy="70971"/>
              </a:xfrm>
              <a:custGeom>
                <a:avLst/>
                <a:gdLst>
                  <a:gd name="connsiteX0" fmla="*/ 0 w 109000"/>
                  <a:gd name="connsiteY0" fmla="*/ 70971 h 70971"/>
                  <a:gd name="connsiteX1" fmla="*/ 109000 w 109000"/>
                  <a:gd name="connsiteY1" fmla="*/ 70971 h 70971"/>
                  <a:gd name="connsiteX2" fmla="*/ 107758 w 109000"/>
                  <a:gd name="connsiteY2" fmla="*/ 0 h 70971"/>
                  <a:gd name="connsiteX3" fmla="*/ 82386 w 109000"/>
                  <a:gd name="connsiteY3" fmla="*/ 0 h 70971"/>
                  <a:gd name="connsiteX4" fmla="*/ 82386 w 109000"/>
                  <a:gd name="connsiteY4" fmla="*/ 27856 h 70971"/>
                  <a:gd name="connsiteX5" fmla="*/ 0 w 109000"/>
                  <a:gd name="connsiteY5" fmla="*/ 70971 h 70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9000" h="70971">
                    <a:moveTo>
                      <a:pt x="0" y="70971"/>
                    </a:moveTo>
                    <a:lnTo>
                      <a:pt x="109000" y="70971"/>
                    </a:lnTo>
                    <a:lnTo>
                      <a:pt x="107758" y="0"/>
                    </a:lnTo>
                    <a:lnTo>
                      <a:pt x="82386" y="0"/>
                    </a:lnTo>
                    <a:lnTo>
                      <a:pt x="82386" y="27856"/>
                    </a:lnTo>
                    <a:cubicBezTo>
                      <a:pt x="82386" y="27856"/>
                      <a:pt x="13899" y="32942"/>
                      <a:pt x="0" y="70971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18">
                  <a:latin typeface="Montserrat" pitchFamily="2" charset="77"/>
                </a:endParaRPr>
              </a:p>
            </p:txBody>
          </p:sp>
          <p:sp>
            <p:nvSpPr>
              <p:cNvPr id="74" name="Freeform: Shape 94">
                <a:extLst>
                  <a:ext uri="{FF2B5EF4-FFF2-40B4-BE49-F238E27FC236}">
                    <a16:creationId xmlns:a16="http://schemas.microsoft.com/office/drawing/2014/main" id="{A8E40CB7-9E05-93C6-D519-10102390725D}"/>
                  </a:ext>
                </a:extLst>
              </p:cNvPr>
              <p:cNvSpPr/>
              <p:nvPr/>
            </p:nvSpPr>
            <p:spPr>
              <a:xfrm>
                <a:off x="2088242" y="4882943"/>
                <a:ext cx="77358" cy="202800"/>
              </a:xfrm>
              <a:custGeom>
                <a:avLst/>
                <a:gdLst>
                  <a:gd name="connsiteX0" fmla="*/ 0 w 77358"/>
                  <a:gd name="connsiteY0" fmla="*/ 0 h 202800"/>
                  <a:gd name="connsiteX1" fmla="*/ 41873 w 77358"/>
                  <a:gd name="connsiteY1" fmla="*/ 202800 h 202800"/>
                  <a:gd name="connsiteX2" fmla="*/ 77359 w 77358"/>
                  <a:gd name="connsiteY2" fmla="*/ 202800 h 202800"/>
                  <a:gd name="connsiteX3" fmla="*/ 77359 w 77358"/>
                  <a:gd name="connsiteY3" fmla="*/ 0 h 202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7358" h="202800">
                    <a:moveTo>
                      <a:pt x="0" y="0"/>
                    </a:moveTo>
                    <a:lnTo>
                      <a:pt x="41873" y="202800"/>
                    </a:lnTo>
                    <a:lnTo>
                      <a:pt x="77359" y="202800"/>
                    </a:lnTo>
                    <a:lnTo>
                      <a:pt x="77359" y="0"/>
                    </a:lnTo>
                    <a:close/>
                  </a:path>
                </a:pathLst>
              </a:custGeom>
              <a:solidFill>
                <a:srgbClr val="DAB7A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18">
                  <a:latin typeface="Montserrat" pitchFamily="2" charset="77"/>
                </a:endParaRPr>
              </a:p>
            </p:txBody>
          </p:sp>
          <p:sp>
            <p:nvSpPr>
              <p:cNvPr id="75" name="Freeform: Shape 95">
                <a:extLst>
                  <a:ext uri="{FF2B5EF4-FFF2-40B4-BE49-F238E27FC236}">
                    <a16:creationId xmlns:a16="http://schemas.microsoft.com/office/drawing/2014/main" id="{BCB63210-2B44-7718-B175-3A26085B76C4}"/>
                  </a:ext>
                </a:extLst>
              </p:cNvPr>
              <p:cNvSpPr/>
              <p:nvPr/>
            </p:nvSpPr>
            <p:spPr>
              <a:xfrm>
                <a:off x="2024443" y="4025238"/>
                <a:ext cx="102997" cy="207934"/>
              </a:xfrm>
              <a:custGeom>
                <a:avLst/>
                <a:gdLst>
                  <a:gd name="connsiteX0" fmla="*/ 1226 w 102997"/>
                  <a:gd name="connsiteY0" fmla="*/ 143437 h 207934"/>
                  <a:gd name="connsiteX1" fmla="*/ 575 w 102997"/>
                  <a:gd name="connsiteY1" fmla="*/ 144798 h 207934"/>
                  <a:gd name="connsiteX2" fmla="*/ 2823 w 102997"/>
                  <a:gd name="connsiteY2" fmla="*/ 165261 h 207934"/>
                  <a:gd name="connsiteX3" fmla="*/ 27130 w 102997"/>
                  <a:gd name="connsiteY3" fmla="*/ 207548 h 207934"/>
                  <a:gd name="connsiteX4" fmla="*/ 81601 w 102997"/>
                  <a:gd name="connsiteY4" fmla="*/ 140362 h 207934"/>
                  <a:gd name="connsiteX5" fmla="*/ 81601 w 102997"/>
                  <a:gd name="connsiteY5" fmla="*/ 2205 h 207934"/>
                  <a:gd name="connsiteX6" fmla="*/ 10630 w 102997"/>
                  <a:gd name="connsiteY6" fmla="*/ 56675 h 207934"/>
                  <a:gd name="connsiteX7" fmla="*/ 23286 w 102997"/>
                  <a:gd name="connsiteY7" fmla="*/ 71283 h 207934"/>
                  <a:gd name="connsiteX8" fmla="*/ 8678 w 102997"/>
                  <a:gd name="connsiteY8" fmla="*/ 78794 h 207934"/>
                  <a:gd name="connsiteX9" fmla="*/ 8441 w 102997"/>
                  <a:gd name="connsiteY9" fmla="*/ 97424 h 207934"/>
                  <a:gd name="connsiteX10" fmla="*/ 28491 w 102997"/>
                  <a:gd name="connsiteY10" fmla="*/ 118065 h 207934"/>
                  <a:gd name="connsiteX11" fmla="*/ 26007 w 102997"/>
                  <a:gd name="connsiteY11" fmla="*/ 123743 h 207934"/>
                  <a:gd name="connsiteX12" fmla="*/ 1226 w 102997"/>
                  <a:gd name="connsiteY12" fmla="*/ 143437 h 207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2997" h="207934">
                    <a:moveTo>
                      <a:pt x="1226" y="143437"/>
                    </a:moveTo>
                    <a:cubicBezTo>
                      <a:pt x="930" y="143911"/>
                      <a:pt x="753" y="144325"/>
                      <a:pt x="575" y="144798"/>
                    </a:cubicBezTo>
                    <a:cubicBezTo>
                      <a:pt x="-1317" y="149529"/>
                      <a:pt x="1995" y="160471"/>
                      <a:pt x="2823" y="165261"/>
                    </a:cubicBezTo>
                    <a:cubicBezTo>
                      <a:pt x="5366" y="179692"/>
                      <a:pt x="10275" y="203349"/>
                      <a:pt x="27130" y="207548"/>
                    </a:cubicBezTo>
                    <a:cubicBezTo>
                      <a:pt x="52503" y="213876"/>
                      <a:pt x="81601" y="140362"/>
                      <a:pt x="81601" y="140362"/>
                    </a:cubicBezTo>
                    <a:cubicBezTo>
                      <a:pt x="81601" y="140362"/>
                      <a:pt x="129743" y="32663"/>
                      <a:pt x="81601" y="2205"/>
                    </a:cubicBezTo>
                    <a:cubicBezTo>
                      <a:pt x="81601" y="2205"/>
                      <a:pt x="24587" y="-16780"/>
                      <a:pt x="10630" y="56675"/>
                    </a:cubicBezTo>
                    <a:cubicBezTo>
                      <a:pt x="10630" y="56675"/>
                      <a:pt x="23286" y="59218"/>
                      <a:pt x="23286" y="71283"/>
                    </a:cubicBezTo>
                    <a:cubicBezTo>
                      <a:pt x="23286" y="78794"/>
                      <a:pt x="14356" y="79622"/>
                      <a:pt x="8678" y="78794"/>
                    </a:cubicBezTo>
                    <a:cubicBezTo>
                      <a:pt x="7673" y="84354"/>
                      <a:pt x="7259" y="91806"/>
                      <a:pt x="8441" y="97424"/>
                    </a:cubicBezTo>
                    <a:cubicBezTo>
                      <a:pt x="11221" y="110495"/>
                      <a:pt x="17017" y="113866"/>
                      <a:pt x="28491" y="118065"/>
                    </a:cubicBezTo>
                    <a:cubicBezTo>
                      <a:pt x="28550" y="120253"/>
                      <a:pt x="27604" y="122205"/>
                      <a:pt x="26007" y="123743"/>
                    </a:cubicBezTo>
                    <a:cubicBezTo>
                      <a:pt x="19619" y="129953"/>
                      <a:pt x="5366" y="136518"/>
                      <a:pt x="1226" y="143437"/>
                    </a:cubicBezTo>
                    <a:close/>
                  </a:path>
                </a:pathLst>
              </a:custGeom>
              <a:solidFill>
                <a:srgbClr val="DAB7A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18">
                  <a:latin typeface="Montserrat" pitchFamily="2" charset="77"/>
                </a:endParaRPr>
              </a:p>
            </p:txBody>
          </p:sp>
          <p:sp>
            <p:nvSpPr>
              <p:cNvPr id="76" name="Freeform: Shape 96">
                <a:extLst>
                  <a:ext uri="{FF2B5EF4-FFF2-40B4-BE49-F238E27FC236}">
                    <a16:creationId xmlns:a16="http://schemas.microsoft.com/office/drawing/2014/main" id="{DF55DF23-911B-47E4-3B93-50157F527B89}"/>
                  </a:ext>
                </a:extLst>
              </p:cNvPr>
              <p:cNvSpPr/>
              <p:nvPr/>
            </p:nvSpPr>
            <p:spPr>
              <a:xfrm>
                <a:off x="2075775" y="4009700"/>
                <a:ext cx="105066" cy="131888"/>
              </a:xfrm>
              <a:custGeom>
                <a:avLst/>
                <a:gdLst>
                  <a:gd name="connsiteX0" fmla="*/ 106 w 105066"/>
                  <a:gd name="connsiteY0" fmla="*/ 17447 h 131888"/>
                  <a:gd name="connsiteX1" fmla="*/ 60609 w 105066"/>
                  <a:gd name="connsiteY1" fmla="*/ 59 h 131888"/>
                  <a:gd name="connsiteX2" fmla="*/ 104966 w 105066"/>
                  <a:gd name="connsiteY2" fmla="*/ 65944 h 131888"/>
                  <a:gd name="connsiteX3" fmla="*/ 39318 w 105066"/>
                  <a:gd name="connsiteY3" fmla="*/ 131889 h 131888"/>
                  <a:gd name="connsiteX4" fmla="*/ 106 w 105066"/>
                  <a:gd name="connsiteY4" fmla="*/ 17447 h 131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066" h="131888">
                    <a:moveTo>
                      <a:pt x="106" y="17447"/>
                    </a:moveTo>
                    <a:cubicBezTo>
                      <a:pt x="106" y="17447"/>
                      <a:pt x="-5276" y="-1183"/>
                      <a:pt x="60609" y="59"/>
                    </a:cubicBezTo>
                    <a:cubicBezTo>
                      <a:pt x="60609" y="59"/>
                      <a:pt x="107509" y="59"/>
                      <a:pt x="104966" y="65944"/>
                    </a:cubicBezTo>
                    <a:cubicBezTo>
                      <a:pt x="102423" y="131830"/>
                      <a:pt x="39318" y="131889"/>
                      <a:pt x="39318" y="131889"/>
                    </a:cubicBezTo>
                    <a:cubicBezTo>
                      <a:pt x="39318" y="131889"/>
                      <a:pt x="84089" y="-650"/>
                      <a:pt x="106" y="17447"/>
                    </a:cubicBezTo>
                    <a:close/>
                  </a:path>
                </a:pathLst>
              </a:custGeom>
              <a:solidFill>
                <a:schemeClr val="tx1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18">
                  <a:latin typeface="Montserrat" pitchFamily="2" charset="77"/>
                </a:endParaRPr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6D3F519-8FD0-ACF5-DCB5-6C4B7583ADBF}"/>
                </a:ext>
              </a:extLst>
            </p:cNvPr>
            <p:cNvSpPr/>
            <p:nvPr/>
          </p:nvSpPr>
          <p:spPr bwMode="auto">
            <a:xfrm>
              <a:off x="172192" y="2074011"/>
              <a:ext cx="1163186" cy="197003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innerShdw blurRad="50800" dist="50800">
                <a:prstClr val="black">
                  <a:alpha val="50000"/>
                </a:prstClr>
              </a:innerShdw>
            </a:effectLst>
          </p:spPr>
          <p:txBody>
            <a:bodyPr vert="horz" wrap="square" lIns="139929" tIns="69965" rIns="139929" bIns="69965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918" dirty="0">
                <a:latin typeface="Montserrat" pitchFamily="2" charset="77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1F7A983-6252-E421-772C-73B9A4636FEA}"/>
                </a:ext>
              </a:extLst>
            </p:cNvPr>
            <p:cNvSpPr/>
            <p:nvPr/>
          </p:nvSpPr>
          <p:spPr bwMode="auto">
            <a:xfrm>
              <a:off x="1328089" y="2048848"/>
              <a:ext cx="1163187" cy="19951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innerShdw blurRad="50800" dist="50800">
                <a:prstClr val="black">
                  <a:alpha val="50000"/>
                </a:prstClr>
              </a:innerShdw>
            </a:effectLst>
          </p:spPr>
          <p:txBody>
            <a:bodyPr vert="horz" wrap="square" lIns="139929" tIns="69965" rIns="139929" bIns="69965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918">
                <a:latin typeface="Montserrat" pitchFamily="2" charset="77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A0B86D0-F42B-F453-167E-53050EC3D885}"/>
                </a:ext>
              </a:extLst>
            </p:cNvPr>
            <p:cNvSpPr/>
            <p:nvPr/>
          </p:nvSpPr>
          <p:spPr bwMode="auto">
            <a:xfrm>
              <a:off x="2488375" y="2068225"/>
              <a:ext cx="1163187" cy="19758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innerShdw blurRad="50800" dist="50800">
                <a:prstClr val="black">
                  <a:alpha val="50000"/>
                </a:prstClr>
              </a:innerShdw>
            </a:effectLst>
          </p:spPr>
          <p:txBody>
            <a:bodyPr vert="horz" wrap="square" lIns="139929" tIns="69965" rIns="139929" bIns="69965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918">
                <a:latin typeface="Montserrat" pitchFamily="2" charset="77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8977A8E-FC70-8D7F-DC3B-7249B2FBEC50}"/>
                </a:ext>
              </a:extLst>
            </p:cNvPr>
            <p:cNvSpPr/>
            <p:nvPr/>
          </p:nvSpPr>
          <p:spPr bwMode="auto">
            <a:xfrm>
              <a:off x="3660439" y="2064891"/>
              <a:ext cx="1163187" cy="197915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innerShdw blurRad="50800" dist="50800">
                <a:prstClr val="black">
                  <a:alpha val="50000"/>
                </a:prstClr>
              </a:innerShdw>
            </a:effectLst>
          </p:spPr>
          <p:txBody>
            <a:bodyPr vert="horz" wrap="square" lIns="139929" tIns="69965" rIns="139929" bIns="69965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918" dirty="0">
                <a:latin typeface="Montserrat" pitchFamily="2" charset="77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19DF0F3-08F5-6CC4-345B-66FCBABFD951}"/>
                </a:ext>
              </a:extLst>
            </p:cNvPr>
            <p:cNvSpPr/>
            <p:nvPr/>
          </p:nvSpPr>
          <p:spPr bwMode="auto">
            <a:xfrm>
              <a:off x="4814748" y="2074011"/>
              <a:ext cx="1163187" cy="197003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>
              <a:innerShdw blurRad="50800" dist="50800">
                <a:prstClr val="black">
                  <a:alpha val="50000"/>
                </a:prstClr>
              </a:innerShdw>
            </a:effectLst>
          </p:spPr>
          <p:txBody>
            <a:bodyPr vert="horz" wrap="square" lIns="139929" tIns="69965" rIns="139929" bIns="69965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918">
                <a:latin typeface="Montserrat" pitchFamily="2" charset="77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ED933B8-95A9-590F-785C-CA19789817F2}"/>
                </a:ext>
              </a:extLst>
            </p:cNvPr>
            <p:cNvSpPr/>
            <p:nvPr/>
          </p:nvSpPr>
          <p:spPr bwMode="auto">
            <a:xfrm>
              <a:off x="5977935" y="2064891"/>
              <a:ext cx="1163187" cy="197915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>
              <a:innerShdw blurRad="50800" dist="50800">
                <a:prstClr val="black">
                  <a:alpha val="50000"/>
                </a:prstClr>
              </a:innerShdw>
            </a:effectLst>
          </p:spPr>
          <p:txBody>
            <a:bodyPr vert="horz" wrap="square" lIns="139929" tIns="69965" rIns="139929" bIns="69965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918">
                <a:latin typeface="Montserrat" pitchFamily="2" charset="77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C625540-B631-9449-A1D3-ED9DBBC3F803}"/>
                </a:ext>
              </a:extLst>
            </p:cNvPr>
            <p:cNvSpPr/>
            <p:nvPr/>
          </p:nvSpPr>
          <p:spPr bwMode="auto">
            <a:xfrm>
              <a:off x="372784" y="1629857"/>
              <a:ext cx="741620" cy="741620"/>
            </a:xfrm>
            <a:prstGeom prst="ellipse">
              <a:avLst/>
            </a:prstGeom>
            <a:solidFill>
              <a:srgbClr val="E8E8E8"/>
            </a:solidFill>
            <a:ln>
              <a:noFill/>
            </a:ln>
          </p:spPr>
          <p:txBody>
            <a:bodyPr vert="horz" wrap="square" lIns="139929" tIns="69965" rIns="139929" bIns="69965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918">
                <a:latin typeface="Montserrat" pitchFamily="2" charset="77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DACD0B6-AAC6-80C2-93A0-B3177005B7D7}"/>
                </a:ext>
              </a:extLst>
            </p:cNvPr>
            <p:cNvSpPr/>
            <p:nvPr/>
          </p:nvSpPr>
          <p:spPr bwMode="auto">
            <a:xfrm>
              <a:off x="1527357" y="1522259"/>
              <a:ext cx="741620" cy="741620"/>
            </a:xfrm>
            <a:prstGeom prst="ellipse">
              <a:avLst/>
            </a:prstGeom>
            <a:solidFill>
              <a:srgbClr val="EFEFEF"/>
            </a:solidFill>
            <a:ln>
              <a:noFill/>
            </a:ln>
          </p:spPr>
          <p:txBody>
            <a:bodyPr vert="horz" wrap="square" lIns="139929" tIns="69965" rIns="139929" bIns="69965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918">
                <a:latin typeface="Montserrat" pitchFamily="2" charset="77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EF12494-CEE5-4949-D5A1-AF87DB391955}"/>
                </a:ext>
              </a:extLst>
            </p:cNvPr>
            <p:cNvSpPr/>
            <p:nvPr/>
          </p:nvSpPr>
          <p:spPr bwMode="auto">
            <a:xfrm>
              <a:off x="2713250" y="1497579"/>
              <a:ext cx="741620" cy="741620"/>
            </a:xfrm>
            <a:prstGeom prst="ellipse">
              <a:avLst/>
            </a:prstGeom>
            <a:solidFill>
              <a:srgbClr val="F6F6F6"/>
            </a:solidFill>
            <a:ln>
              <a:noFill/>
            </a:ln>
          </p:spPr>
          <p:txBody>
            <a:bodyPr vert="horz" wrap="square" lIns="139929" tIns="69965" rIns="139929" bIns="69965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918">
                <a:latin typeface="Montserrat" pitchFamily="2" charset="77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786401E-34DA-AFCD-7C68-E90EE140A964}"/>
                </a:ext>
              </a:extLst>
            </p:cNvPr>
            <p:cNvSpPr/>
            <p:nvPr/>
          </p:nvSpPr>
          <p:spPr bwMode="auto">
            <a:xfrm>
              <a:off x="3862344" y="1551609"/>
              <a:ext cx="741620" cy="741620"/>
            </a:xfrm>
            <a:prstGeom prst="ellipse">
              <a:avLst/>
            </a:prstGeom>
            <a:solidFill>
              <a:srgbClr val="F6F6F6"/>
            </a:solidFill>
            <a:ln>
              <a:noFill/>
            </a:ln>
          </p:spPr>
          <p:txBody>
            <a:bodyPr vert="horz" wrap="square" lIns="139929" tIns="69965" rIns="139929" bIns="69965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918">
                <a:latin typeface="Montserrat" pitchFamily="2" charset="77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8B771C0-AE8F-8B29-1F65-941E340F77DA}"/>
                </a:ext>
              </a:extLst>
            </p:cNvPr>
            <p:cNvSpPr/>
            <p:nvPr/>
          </p:nvSpPr>
          <p:spPr bwMode="auto">
            <a:xfrm>
              <a:off x="5025531" y="1543311"/>
              <a:ext cx="741620" cy="741620"/>
            </a:xfrm>
            <a:prstGeom prst="ellipse">
              <a:avLst/>
            </a:prstGeom>
            <a:solidFill>
              <a:srgbClr val="F5F5F5"/>
            </a:solidFill>
            <a:ln>
              <a:noFill/>
            </a:ln>
          </p:spPr>
          <p:txBody>
            <a:bodyPr vert="horz" wrap="square" lIns="139929" tIns="69965" rIns="139929" bIns="69965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918">
                <a:latin typeface="Montserrat" pitchFamily="2" charset="77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595643F-9C88-6A79-485E-386CE9EA12CE}"/>
                </a:ext>
              </a:extLst>
            </p:cNvPr>
            <p:cNvSpPr/>
            <p:nvPr/>
          </p:nvSpPr>
          <p:spPr bwMode="auto">
            <a:xfrm>
              <a:off x="6178746" y="1552118"/>
              <a:ext cx="741620" cy="711761"/>
            </a:xfrm>
            <a:prstGeom prst="ellipse">
              <a:avLst/>
            </a:prstGeom>
            <a:solidFill>
              <a:srgbClr val="EDEDED"/>
            </a:solidFill>
            <a:ln>
              <a:noFill/>
            </a:ln>
          </p:spPr>
          <p:txBody>
            <a:bodyPr vert="horz" wrap="square" lIns="139929" tIns="69965" rIns="139929" bIns="69965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918">
                <a:latin typeface="Montserrat" pitchFamily="2" charset="77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4F3C38C-EE46-CF89-DE94-3DEE4A074076}"/>
                </a:ext>
              </a:extLst>
            </p:cNvPr>
            <p:cNvSpPr/>
            <p:nvPr/>
          </p:nvSpPr>
          <p:spPr bwMode="auto">
            <a:xfrm>
              <a:off x="7241125" y="2064890"/>
              <a:ext cx="1163187" cy="198883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innerShdw blurRad="50800" dist="50800">
                <a:prstClr val="black">
                  <a:alpha val="50000"/>
                </a:prstClr>
              </a:innerShdw>
            </a:effectLst>
          </p:spPr>
          <p:txBody>
            <a:bodyPr vert="horz" wrap="square" lIns="139929" tIns="69965" rIns="139929" bIns="69965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918" dirty="0">
                <a:latin typeface="Montserrat" pitchFamily="2" charset="77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727DC64-1089-105D-0B45-6348BA8F4206}"/>
                </a:ext>
              </a:extLst>
            </p:cNvPr>
            <p:cNvSpPr/>
            <p:nvPr/>
          </p:nvSpPr>
          <p:spPr bwMode="auto">
            <a:xfrm>
              <a:off x="7418614" y="1434810"/>
              <a:ext cx="741620" cy="741620"/>
            </a:xfrm>
            <a:prstGeom prst="ellipse">
              <a:avLst/>
            </a:prstGeom>
            <a:solidFill>
              <a:srgbClr val="E9E9E9"/>
            </a:solidFill>
            <a:ln>
              <a:noFill/>
            </a:ln>
          </p:spPr>
          <p:txBody>
            <a:bodyPr vert="horz" wrap="square" lIns="139929" tIns="69965" rIns="139929" bIns="69965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918">
                <a:latin typeface="Montserrat" pitchFamily="2" charset="77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43F3C25-3EB0-1DE7-4D52-4ED2DFF05787}"/>
                </a:ext>
              </a:extLst>
            </p:cNvPr>
            <p:cNvSpPr/>
            <p:nvPr/>
          </p:nvSpPr>
          <p:spPr>
            <a:xfrm>
              <a:off x="179309" y="2422945"/>
              <a:ext cx="1102611" cy="8882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765" dirty="0" err="1">
                  <a:solidFill>
                    <a:schemeClr val="bg1"/>
                  </a:solidFill>
                  <a:latin typeface="Montserrat" pitchFamily="2" charset="77"/>
                  <a:cs typeface="Calibri" panose="020F0502020204030204" pitchFamily="34" charset="0"/>
                </a:rPr>
                <a:t>Felkészülés</a:t>
              </a:r>
              <a:r>
                <a:rPr lang="en-US" sz="765" dirty="0">
                  <a:solidFill>
                    <a:schemeClr val="bg1"/>
                  </a:solidFill>
                  <a:latin typeface="Montserrat" pitchFamily="2" charset="77"/>
                  <a:cs typeface="Calibri" panose="020F0502020204030204" pitchFamily="34" charset="0"/>
                </a:rPr>
                <a:t>:</a:t>
              </a:r>
              <a:br>
                <a:rPr lang="en-US" sz="765" dirty="0">
                  <a:solidFill>
                    <a:schemeClr val="bg1"/>
                  </a:solidFill>
                  <a:latin typeface="Montserrat" pitchFamily="2" charset="77"/>
                  <a:cs typeface="Calibri" panose="020F0502020204030204" pitchFamily="34" charset="0"/>
                </a:rPr>
              </a:br>
              <a:r>
                <a:rPr lang="en-US" sz="765" dirty="0">
                  <a:solidFill>
                    <a:schemeClr val="bg1"/>
                  </a:solidFill>
                  <a:latin typeface="Montserrat" pitchFamily="2" charset="77"/>
                  <a:cs typeface="Calibri" panose="020F0502020204030204" pitchFamily="34" charset="0"/>
                </a:rPr>
                <a:t>Zöld és </a:t>
              </a:r>
              <a:r>
                <a:rPr lang="en-US" sz="765" dirty="0" err="1">
                  <a:solidFill>
                    <a:schemeClr val="bg1"/>
                  </a:solidFill>
                  <a:latin typeface="Montserrat" pitchFamily="2" charset="77"/>
                  <a:cs typeface="Calibri" panose="020F0502020204030204" pitchFamily="34" charset="0"/>
                </a:rPr>
                <a:t>digitális</a:t>
              </a:r>
              <a:r>
                <a:rPr lang="en-US" sz="765" dirty="0">
                  <a:solidFill>
                    <a:schemeClr val="bg1"/>
                  </a:solidFill>
                  <a:latin typeface="Montserrat" pitchFamily="2" charset="77"/>
                  <a:cs typeface="Calibri" panose="020F0502020204030204" pitchFamily="34" charset="0"/>
                </a:rPr>
                <a:t> marketing </a:t>
              </a:r>
              <a:r>
                <a:rPr lang="en-US" sz="765" dirty="0" err="1">
                  <a:solidFill>
                    <a:schemeClr val="bg1"/>
                  </a:solidFill>
                  <a:latin typeface="Montserrat" pitchFamily="2" charset="77"/>
                  <a:cs typeface="Calibri" panose="020F0502020204030204" pitchFamily="34" charset="0"/>
                </a:rPr>
                <a:t>készségek</a:t>
              </a:r>
              <a:r>
                <a:rPr lang="en-US" sz="765" dirty="0">
                  <a:solidFill>
                    <a:schemeClr val="bg1"/>
                  </a:solidFill>
                  <a:latin typeface="Montserrat" pitchFamily="2" charset="77"/>
                  <a:cs typeface="Calibri" panose="020F0502020204030204" pitchFamily="34" charset="0"/>
                </a:rPr>
                <a:t> a TWIN </a:t>
              </a:r>
              <a:r>
                <a:rPr lang="en-US" sz="765" dirty="0" err="1">
                  <a:solidFill>
                    <a:schemeClr val="bg1"/>
                  </a:solidFill>
                  <a:latin typeface="Montserrat" pitchFamily="2" charset="77"/>
                  <a:cs typeface="Calibri" panose="020F0502020204030204" pitchFamily="34" charset="0"/>
                </a:rPr>
                <a:t>átmenet</a:t>
              </a:r>
              <a:r>
                <a:rPr lang="en-US" sz="765" dirty="0">
                  <a:solidFill>
                    <a:schemeClr val="bg1"/>
                  </a:solidFill>
                  <a:latin typeface="Montserrat" pitchFamily="2" charset="77"/>
                  <a:cs typeface="Calibri" panose="020F0502020204030204" pitchFamily="34" charset="0"/>
                </a:rPr>
                <a:t> </a:t>
              </a:r>
              <a:r>
                <a:rPr lang="en-US" sz="765" dirty="0" err="1">
                  <a:solidFill>
                    <a:schemeClr val="bg1"/>
                  </a:solidFill>
                  <a:latin typeface="Montserrat" pitchFamily="2" charset="77"/>
                  <a:cs typeface="Calibri" panose="020F0502020204030204" pitchFamily="34" charset="0"/>
                </a:rPr>
                <a:t>korszakában</a:t>
              </a:r>
              <a:r>
                <a:rPr lang="en-US" sz="918" dirty="0">
                  <a:solidFill>
                    <a:schemeClr val="bg1"/>
                  </a:solidFill>
                  <a:latin typeface="Montserrat" pitchFamily="2" charset="77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35B2DE1-D705-8796-C8E7-648C4C62EB8C}"/>
                </a:ext>
              </a:extLst>
            </p:cNvPr>
            <p:cNvSpPr/>
            <p:nvPr/>
          </p:nvSpPr>
          <p:spPr>
            <a:xfrm>
              <a:off x="1298798" y="2488347"/>
              <a:ext cx="1185140" cy="7101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918" dirty="0">
                  <a:solidFill>
                    <a:schemeClr val="bg1"/>
                  </a:solidFill>
                  <a:latin typeface="Montserrat" pitchFamily="2" charset="77"/>
                </a:rPr>
                <a:t>Workshop (</a:t>
              </a:r>
              <a:r>
                <a:rPr lang="en-US" sz="918" dirty="0" err="1">
                  <a:solidFill>
                    <a:schemeClr val="bg1"/>
                  </a:solidFill>
                  <a:latin typeface="Montserrat" pitchFamily="2" charset="77"/>
                </a:rPr>
                <a:t>tanárok</a:t>
              </a:r>
              <a:r>
                <a:rPr lang="en-US" sz="918" dirty="0">
                  <a:solidFill>
                    <a:schemeClr val="bg1"/>
                  </a:solidFill>
                  <a:latin typeface="Montserrat" pitchFamily="2" charset="77"/>
                </a:rPr>
                <a:t>, </a:t>
              </a:r>
              <a:r>
                <a:rPr lang="en-US" sz="918" dirty="0" err="1">
                  <a:solidFill>
                    <a:schemeClr val="bg1"/>
                  </a:solidFill>
                  <a:latin typeface="Montserrat" pitchFamily="2" charset="77"/>
                </a:rPr>
                <a:t>diákok</a:t>
              </a:r>
              <a:r>
                <a:rPr lang="en-US" sz="918" dirty="0">
                  <a:solidFill>
                    <a:schemeClr val="bg1"/>
                  </a:solidFill>
                  <a:latin typeface="Montserrat" pitchFamily="2" charset="77"/>
                </a:rPr>
                <a:t>, </a:t>
              </a:r>
              <a:r>
                <a:rPr lang="en-US" sz="918" dirty="0" err="1">
                  <a:solidFill>
                    <a:schemeClr val="bg1"/>
                  </a:solidFill>
                  <a:latin typeface="Montserrat" pitchFamily="2" charset="77"/>
                </a:rPr>
                <a:t>kkv</a:t>
              </a:r>
              <a:r>
                <a:rPr lang="en-US" sz="918" dirty="0">
                  <a:solidFill>
                    <a:schemeClr val="bg1"/>
                  </a:solidFill>
                  <a:latin typeface="Montserrat" pitchFamily="2" charset="77"/>
                </a:rPr>
                <a:t>-k): a </a:t>
              </a:r>
              <a:r>
                <a:rPr lang="en-US" sz="918" dirty="0" err="1">
                  <a:solidFill>
                    <a:schemeClr val="bg1"/>
                  </a:solidFill>
                  <a:latin typeface="Montserrat" pitchFamily="2" charset="77"/>
                </a:rPr>
                <a:t>bemutatkozás</a:t>
              </a:r>
              <a:endParaRPr lang="en-US" sz="918" dirty="0">
                <a:solidFill>
                  <a:schemeClr val="bg1"/>
                </a:solidFill>
                <a:latin typeface="Montserrat" pitchFamily="2" charset="77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1F94FC8-C3E3-59CD-1CC4-22F580B7E607}"/>
                </a:ext>
              </a:extLst>
            </p:cNvPr>
            <p:cNvSpPr/>
            <p:nvPr/>
          </p:nvSpPr>
          <p:spPr>
            <a:xfrm>
              <a:off x="2468522" y="2538529"/>
              <a:ext cx="1097542" cy="8627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918" dirty="0" err="1">
                  <a:solidFill>
                    <a:schemeClr val="bg1"/>
                  </a:solidFill>
                  <a:latin typeface="Montserrat" pitchFamily="2" charset="77"/>
                </a:rPr>
                <a:t>Témaválasztás</a:t>
              </a:r>
              <a:endParaRPr lang="en-US" sz="918" dirty="0">
                <a:solidFill>
                  <a:schemeClr val="bg1"/>
                </a:solidFill>
                <a:latin typeface="Montserrat" pitchFamily="2" charset="77"/>
              </a:endParaRPr>
            </a:p>
            <a:p>
              <a:pPr algn="ctr"/>
              <a:r>
                <a:rPr lang="en-US" sz="918" dirty="0">
                  <a:solidFill>
                    <a:schemeClr val="bg1"/>
                  </a:solidFill>
                  <a:latin typeface="Montserrat" pitchFamily="2" charset="77"/>
                </a:rPr>
                <a:t>A </a:t>
              </a:r>
              <a:r>
                <a:rPr lang="en-US" sz="918" dirty="0" err="1">
                  <a:solidFill>
                    <a:schemeClr val="bg1"/>
                  </a:solidFill>
                  <a:latin typeface="Montserrat" pitchFamily="2" charset="77"/>
                </a:rPr>
                <a:t>diákok</a:t>
              </a:r>
              <a:r>
                <a:rPr lang="en-US" sz="918" dirty="0">
                  <a:solidFill>
                    <a:schemeClr val="bg1"/>
                  </a:solidFill>
                  <a:latin typeface="Montserrat" pitchFamily="2" charset="77"/>
                </a:rPr>
                <a:t> </a:t>
              </a:r>
              <a:r>
                <a:rPr lang="en-US" sz="918" dirty="0" err="1">
                  <a:solidFill>
                    <a:schemeClr val="bg1"/>
                  </a:solidFill>
                  <a:latin typeface="Montserrat" pitchFamily="2" charset="77"/>
                </a:rPr>
                <a:t>kidolgoznak</a:t>
              </a:r>
              <a:r>
                <a:rPr lang="en-US" sz="918" dirty="0">
                  <a:solidFill>
                    <a:schemeClr val="bg1"/>
                  </a:solidFill>
                  <a:latin typeface="Montserrat" pitchFamily="2" charset="77"/>
                </a:rPr>
                <a:t> </a:t>
              </a:r>
              <a:r>
                <a:rPr lang="en-US" sz="918" dirty="0" err="1">
                  <a:solidFill>
                    <a:schemeClr val="bg1"/>
                  </a:solidFill>
                  <a:latin typeface="Montserrat" pitchFamily="2" charset="77"/>
                </a:rPr>
                <a:t>egy</a:t>
              </a:r>
              <a:r>
                <a:rPr lang="en-US" sz="918" dirty="0">
                  <a:solidFill>
                    <a:schemeClr val="bg1"/>
                  </a:solidFill>
                  <a:latin typeface="Montserrat" pitchFamily="2" charset="77"/>
                </a:rPr>
                <a:t> </a:t>
              </a:r>
              <a:r>
                <a:rPr lang="en-US" sz="918" dirty="0" err="1">
                  <a:solidFill>
                    <a:schemeClr val="bg1"/>
                  </a:solidFill>
                  <a:latin typeface="Montserrat" pitchFamily="2" charset="77"/>
                </a:rPr>
                <a:t>projekt-koncepciót</a:t>
              </a:r>
              <a:r>
                <a:rPr lang="en-US" sz="918" dirty="0">
                  <a:solidFill>
                    <a:schemeClr val="bg1"/>
                  </a:solidFill>
                  <a:latin typeface="Montserrat" pitchFamily="2" charset="77"/>
                </a:rPr>
                <a:t> a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C8219EF-3B28-DDF7-8DE9-A2A7DE1340CA}"/>
                </a:ext>
              </a:extLst>
            </p:cNvPr>
            <p:cNvSpPr/>
            <p:nvPr/>
          </p:nvSpPr>
          <p:spPr>
            <a:xfrm>
              <a:off x="3558949" y="2317410"/>
              <a:ext cx="1227069" cy="11171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765" dirty="0">
                  <a:solidFill>
                    <a:schemeClr val="bg1"/>
                  </a:solidFill>
                  <a:latin typeface="Montserrat" pitchFamily="2" charset="77"/>
                </a:rPr>
                <a:t>
</a:t>
              </a:r>
              <a:r>
                <a:rPr lang="en-US" sz="765" dirty="0" err="1">
                  <a:solidFill>
                    <a:schemeClr val="bg1"/>
                  </a:solidFill>
                  <a:latin typeface="Montserrat" pitchFamily="2" charset="77"/>
                </a:rPr>
                <a:t>Kutatás</a:t>
              </a:r>
              <a:endParaRPr lang="en-US" sz="765" dirty="0">
                <a:solidFill>
                  <a:schemeClr val="bg1"/>
                </a:solidFill>
                <a:latin typeface="Montserrat" pitchFamily="2" charset="77"/>
              </a:endParaRPr>
            </a:p>
            <a:p>
              <a:pPr algn="ctr"/>
              <a:endParaRPr lang="en-US" sz="765" dirty="0">
                <a:solidFill>
                  <a:schemeClr val="bg1"/>
                </a:solidFill>
                <a:latin typeface="Montserrat" pitchFamily="2" charset="77"/>
              </a:endParaRPr>
            </a:p>
            <a:p>
              <a:pPr algn="ctr"/>
              <a:r>
                <a:rPr lang="en-US" sz="765" dirty="0" err="1">
                  <a:solidFill>
                    <a:schemeClr val="bg1"/>
                  </a:solidFill>
                  <a:latin typeface="Montserrat" pitchFamily="2" charset="77"/>
                </a:rPr>
                <a:t>Megvalósíthatósági</a:t>
              </a:r>
              <a:r>
                <a:rPr lang="en-US" sz="765" dirty="0">
                  <a:solidFill>
                    <a:schemeClr val="bg1"/>
                  </a:solidFill>
                  <a:latin typeface="Montserrat" pitchFamily="2" charset="77"/>
                </a:rPr>
                <a:t> </a:t>
              </a:r>
              <a:r>
                <a:rPr lang="en-US" sz="765" dirty="0" err="1">
                  <a:solidFill>
                    <a:schemeClr val="bg1"/>
                  </a:solidFill>
                  <a:latin typeface="Montserrat" pitchFamily="2" charset="77"/>
                </a:rPr>
                <a:t>tanulmány</a:t>
              </a:r>
              <a:endParaRPr lang="en-US" sz="765" dirty="0">
                <a:solidFill>
                  <a:schemeClr val="bg1"/>
                </a:solidFill>
                <a:latin typeface="Montserrat" pitchFamily="2" charset="77"/>
              </a:endParaRPr>
            </a:p>
            <a:p>
              <a:pPr algn="ctr"/>
              <a:endParaRPr lang="en-US" sz="765" dirty="0">
                <a:solidFill>
                  <a:schemeClr val="bg1"/>
                </a:solidFill>
                <a:latin typeface="Montserrat" pitchFamily="2" charset="77"/>
              </a:endParaRPr>
            </a:p>
            <a:p>
              <a:pPr algn="ctr"/>
              <a:r>
                <a:rPr lang="en-US" sz="765" dirty="0">
                  <a:solidFill>
                    <a:schemeClr val="bg1"/>
                  </a:solidFill>
                  <a:latin typeface="Montserrat" pitchFamily="2" charset="77"/>
                </a:rPr>
                <a:t>1. </a:t>
              </a:r>
              <a:r>
                <a:rPr lang="en-US" sz="765" dirty="0" err="1">
                  <a:solidFill>
                    <a:schemeClr val="bg1"/>
                  </a:solidFill>
                  <a:latin typeface="Montserrat" pitchFamily="2" charset="77"/>
                </a:rPr>
                <a:t>értékelés</a:t>
              </a:r>
              <a:r>
                <a:rPr lang="en-US" sz="765" dirty="0">
                  <a:solidFill>
                    <a:schemeClr val="bg1"/>
                  </a:solidFill>
                  <a:latin typeface="Montserrat" pitchFamily="2" charset="77"/>
                </a:rPr>
                <a:t>
</a:t>
              </a:r>
              <a:endParaRPr lang="en-US" sz="918" dirty="0">
                <a:solidFill>
                  <a:schemeClr val="bg1"/>
                </a:solidFill>
                <a:latin typeface="Montserrat" pitchFamily="2" charset="77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94FF011-8BDC-0991-8DEF-06E4ECF1569B}"/>
                </a:ext>
              </a:extLst>
            </p:cNvPr>
            <p:cNvSpPr/>
            <p:nvPr/>
          </p:nvSpPr>
          <p:spPr>
            <a:xfrm>
              <a:off x="4831081" y="2367566"/>
              <a:ext cx="1137544" cy="10153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918" dirty="0">
                  <a:solidFill>
                    <a:schemeClr val="bg1"/>
                  </a:solidFill>
                  <a:latin typeface="Montserrat" pitchFamily="2" charset="77"/>
                </a:rPr>
                <a:t>A </a:t>
              </a:r>
              <a:r>
                <a:rPr lang="en-US" sz="918" dirty="0" err="1">
                  <a:solidFill>
                    <a:schemeClr val="bg1"/>
                  </a:solidFill>
                  <a:latin typeface="Montserrat" pitchFamily="2" charset="77"/>
                </a:rPr>
                <a:t>projekttervek</a:t>
              </a:r>
              <a:r>
                <a:rPr lang="en-US" sz="918" dirty="0">
                  <a:solidFill>
                    <a:schemeClr val="bg1"/>
                  </a:solidFill>
                  <a:latin typeface="Montserrat" pitchFamily="2" charset="77"/>
                </a:rPr>
                <a:t> </a:t>
              </a:r>
              <a:r>
                <a:rPr lang="en-US" sz="918" dirty="0" err="1">
                  <a:solidFill>
                    <a:schemeClr val="bg1"/>
                  </a:solidFill>
                  <a:latin typeface="Montserrat" pitchFamily="2" charset="77"/>
                </a:rPr>
                <a:t>bemutatása</a:t>
              </a:r>
              <a:endParaRPr lang="en-US" sz="918" dirty="0">
                <a:solidFill>
                  <a:schemeClr val="bg1"/>
                </a:solidFill>
                <a:latin typeface="Montserrat" pitchFamily="2" charset="77"/>
              </a:endParaRPr>
            </a:p>
            <a:p>
              <a:pPr algn="ctr"/>
              <a:r>
                <a:rPr lang="en-US" sz="918" dirty="0">
                  <a:solidFill>
                    <a:schemeClr val="bg1"/>
                  </a:solidFill>
                  <a:latin typeface="Montserrat" pitchFamily="2" charset="77"/>
                </a:rPr>
                <a:t>
2. </a:t>
              </a:r>
              <a:r>
                <a:rPr lang="en-US" sz="918" dirty="0" err="1">
                  <a:solidFill>
                    <a:schemeClr val="bg1"/>
                  </a:solidFill>
                  <a:latin typeface="Montserrat" pitchFamily="2" charset="77"/>
                </a:rPr>
                <a:t>értékelés</a:t>
              </a:r>
              <a:r>
                <a:rPr lang="en-US" sz="918" dirty="0">
                  <a:solidFill>
                    <a:schemeClr val="bg1"/>
                  </a:solidFill>
                  <a:latin typeface="Montserrat" pitchFamily="2" charset="77"/>
                </a:rPr>
                <a:t>
1. </a:t>
              </a:r>
              <a:r>
                <a:rPr lang="en-US" sz="918" dirty="0" err="1">
                  <a:solidFill>
                    <a:schemeClr val="bg1"/>
                  </a:solidFill>
                  <a:latin typeface="Montserrat" pitchFamily="2" charset="77"/>
                </a:rPr>
                <a:t>rangsor</a:t>
              </a:r>
              <a:endParaRPr lang="en-US" sz="918" dirty="0">
                <a:solidFill>
                  <a:schemeClr val="bg1"/>
                </a:solidFill>
                <a:latin typeface="Montserrat" pitchFamily="2" charset="77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4B27BAD-1827-89BD-A384-663C9E0F3F23}"/>
                </a:ext>
              </a:extLst>
            </p:cNvPr>
            <p:cNvSpPr/>
            <p:nvPr/>
          </p:nvSpPr>
          <p:spPr>
            <a:xfrm>
              <a:off x="6018821" y="2287730"/>
              <a:ext cx="1105730" cy="13205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918" dirty="0" err="1">
                  <a:solidFill>
                    <a:schemeClr val="bg1"/>
                  </a:solidFill>
                  <a:latin typeface="Montserrat" pitchFamily="2" charset="77"/>
                </a:rPr>
                <a:t>Részletes</a:t>
              </a:r>
              <a:r>
                <a:rPr lang="en-US" sz="918" dirty="0">
                  <a:solidFill>
                    <a:schemeClr val="bg1"/>
                  </a:solidFill>
                  <a:latin typeface="Montserrat" pitchFamily="2" charset="77"/>
                </a:rPr>
                <a:t> </a:t>
              </a:r>
              <a:r>
                <a:rPr lang="en-US" sz="918" dirty="0" err="1">
                  <a:solidFill>
                    <a:schemeClr val="bg1"/>
                  </a:solidFill>
                  <a:latin typeface="Montserrat" pitchFamily="2" charset="77"/>
                </a:rPr>
                <a:t>terv</a:t>
              </a:r>
              <a:r>
                <a:rPr lang="en-US" sz="918" dirty="0">
                  <a:solidFill>
                    <a:schemeClr val="bg1"/>
                  </a:solidFill>
                  <a:latin typeface="Montserrat" pitchFamily="2" charset="77"/>
                </a:rPr>
                <a:t> </a:t>
              </a:r>
              <a:r>
                <a:rPr lang="en-US" sz="918" dirty="0" err="1">
                  <a:solidFill>
                    <a:schemeClr val="bg1"/>
                  </a:solidFill>
                  <a:latin typeface="Montserrat" pitchFamily="2" charset="77"/>
                </a:rPr>
                <a:t>ütemezés</a:t>
              </a:r>
              <a:r>
                <a:rPr lang="en-US" sz="918" dirty="0">
                  <a:solidFill>
                    <a:schemeClr val="bg1"/>
                  </a:solidFill>
                  <a:latin typeface="Montserrat" pitchFamily="2" charset="77"/>
                </a:rPr>
                <a:t>, Gantt-diagram, </a:t>
              </a:r>
              <a:r>
                <a:rPr lang="en-US" sz="918" dirty="0" err="1">
                  <a:solidFill>
                    <a:schemeClr val="bg1"/>
                  </a:solidFill>
                  <a:latin typeface="Montserrat" pitchFamily="2" charset="77"/>
                </a:rPr>
                <a:t>munka-megosztás</a:t>
              </a:r>
              <a:endParaRPr lang="en-US" sz="918" dirty="0">
                <a:solidFill>
                  <a:schemeClr val="bg1"/>
                </a:solidFill>
                <a:latin typeface="Montserrat" pitchFamily="2" charset="77"/>
              </a:endParaRPr>
            </a:p>
            <a:p>
              <a:pPr algn="ctr"/>
              <a:r>
                <a:rPr lang="en-US" sz="918" dirty="0">
                  <a:solidFill>
                    <a:schemeClr val="bg1"/>
                  </a:solidFill>
                  <a:latin typeface="Montserrat" pitchFamily="2" charset="77"/>
                </a:rPr>
                <a:t> 
3. </a:t>
              </a:r>
              <a:r>
                <a:rPr lang="en-US" sz="918" dirty="0" err="1">
                  <a:solidFill>
                    <a:schemeClr val="bg1"/>
                  </a:solidFill>
                  <a:latin typeface="Montserrat" pitchFamily="2" charset="77"/>
                </a:rPr>
                <a:t>értékelés</a:t>
              </a:r>
              <a:endParaRPr lang="en-US" sz="918" dirty="0">
                <a:solidFill>
                  <a:schemeClr val="bg1"/>
                </a:solidFill>
                <a:latin typeface="Montserrat" pitchFamily="2" charset="77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9C6ADB8-8ACB-AD79-75AD-56DF4F02358C}"/>
                </a:ext>
              </a:extLst>
            </p:cNvPr>
            <p:cNvSpPr/>
            <p:nvPr/>
          </p:nvSpPr>
          <p:spPr>
            <a:xfrm>
              <a:off x="7153082" y="2367566"/>
              <a:ext cx="1336029" cy="11679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918" dirty="0">
                  <a:solidFill>
                    <a:schemeClr val="bg1"/>
                  </a:solidFill>
                  <a:latin typeface="Montserrat" pitchFamily="2" charset="77"/>
                </a:rPr>
                <a:t>
</a:t>
              </a:r>
              <a:r>
                <a:rPr lang="en-US" sz="918" dirty="0" err="1">
                  <a:solidFill>
                    <a:schemeClr val="bg1"/>
                  </a:solidFill>
                  <a:latin typeface="Montserrat" pitchFamily="2" charset="77"/>
                </a:rPr>
                <a:t>Nyilvános</a:t>
              </a:r>
              <a:r>
                <a:rPr lang="en-US" sz="918" dirty="0">
                  <a:solidFill>
                    <a:schemeClr val="bg1"/>
                  </a:solidFill>
                  <a:latin typeface="Montserrat" pitchFamily="2" charset="77"/>
                </a:rPr>
                <a:t> </a:t>
              </a:r>
              <a:r>
                <a:rPr lang="en-US" sz="918" dirty="0" err="1">
                  <a:solidFill>
                    <a:schemeClr val="bg1"/>
                  </a:solidFill>
                  <a:latin typeface="Montserrat" pitchFamily="2" charset="77"/>
                </a:rPr>
                <a:t>bemutatás</a:t>
              </a:r>
              <a:r>
                <a:rPr lang="en-US" sz="918" dirty="0">
                  <a:solidFill>
                    <a:schemeClr val="bg1"/>
                  </a:solidFill>
                  <a:latin typeface="Montserrat" pitchFamily="2" charset="77"/>
                </a:rPr>
                <a:t>, </a:t>
              </a:r>
              <a:r>
                <a:rPr lang="en-US" sz="918" dirty="0" err="1">
                  <a:solidFill>
                    <a:schemeClr val="bg1"/>
                  </a:solidFill>
                  <a:latin typeface="Montserrat" pitchFamily="2" charset="77"/>
                </a:rPr>
                <a:t>értékelés</a:t>
              </a:r>
              <a:r>
                <a:rPr lang="en-US" sz="918" dirty="0">
                  <a:solidFill>
                    <a:schemeClr val="bg1"/>
                  </a:solidFill>
                  <a:latin typeface="Montserrat" pitchFamily="2" charset="77"/>
                </a:rPr>
                <a:t>, </a:t>
              </a:r>
              <a:r>
                <a:rPr lang="en-US" sz="918" dirty="0" err="1">
                  <a:solidFill>
                    <a:schemeClr val="bg1"/>
                  </a:solidFill>
                  <a:latin typeface="Montserrat" pitchFamily="2" charset="77"/>
                </a:rPr>
                <a:t>helyezettek</a:t>
              </a:r>
              <a:r>
                <a:rPr lang="en-US" sz="918" dirty="0">
                  <a:solidFill>
                    <a:schemeClr val="bg1"/>
                  </a:solidFill>
                  <a:latin typeface="Montserrat" pitchFamily="2" charset="77"/>
                </a:rPr>
                <a:t> </a:t>
              </a:r>
              <a:r>
                <a:rPr lang="en-US" sz="918" dirty="0" err="1">
                  <a:solidFill>
                    <a:schemeClr val="bg1"/>
                  </a:solidFill>
                  <a:latin typeface="Montserrat" pitchFamily="2" charset="77"/>
                </a:rPr>
                <a:t>kiválasztása</a:t>
              </a:r>
              <a:r>
                <a:rPr lang="en-US" sz="918" dirty="0">
                  <a:solidFill>
                    <a:schemeClr val="bg1"/>
                  </a:solidFill>
                  <a:latin typeface="Montserrat" pitchFamily="2" charset="77"/>
                </a:rPr>
                <a:t>, </a:t>
              </a:r>
            </a:p>
            <a:p>
              <a:pPr algn="ctr"/>
              <a:r>
                <a:rPr lang="en-US" sz="918" dirty="0" err="1">
                  <a:solidFill>
                    <a:schemeClr val="bg1"/>
                  </a:solidFill>
                  <a:latin typeface="Montserrat" pitchFamily="2" charset="77"/>
                </a:rPr>
                <a:t>díjkiosztás</a:t>
              </a:r>
              <a:endParaRPr lang="en-US" sz="918" dirty="0">
                <a:solidFill>
                  <a:schemeClr val="bg1"/>
                </a:solidFill>
                <a:latin typeface="Montserrat" pitchFamily="2" charset="77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B98B7FD-73A0-E996-B542-FDAB0B6D1479}"/>
                </a:ext>
              </a:extLst>
            </p:cNvPr>
            <p:cNvSpPr/>
            <p:nvPr/>
          </p:nvSpPr>
          <p:spPr bwMode="auto">
            <a:xfrm>
              <a:off x="410393" y="1629790"/>
              <a:ext cx="666400" cy="6664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139929" tIns="69965" rIns="139929" bIns="69965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918">
                <a:latin typeface="Montserrat" pitchFamily="2" charset="77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CE650B6-EB5C-DEED-C1F9-CF859CC4F1EA}"/>
                </a:ext>
              </a:extLst>
            </p:cNvPr>
            <p:cNvSpPr/>
            <p:nvPr/>
          </p:nvSpPr>
          <p:spPr bwMode="auto">
            <a:xfrm>
              <a:off x="1564519" y="1499893"/>
              <a:ext cx="666401" cy="666399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39929" tIns="69965" rIns="139929" bIns="69965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918">
                <a:latin typeface="Montserrat" pitchFamily="2" charset="77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9C732D42-F450-3330-AD36-7C23F7C5F7CE}"/>
                </a:ext>
              </a:extLst>
            </p:cNvPr>
            <p:cNvSpPr/>
            <p:nvPr/>
          </p:nvSpPr>
          <p:spPr bwMode="auto">
            <a:xfrm>
              <a:off x="2764953" y="1499893"/>
              <a:ext cx="666401" cy="666399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139929" tIns="69965" rIns="139929" bIns="69965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918">
                <a:latin typeface="Montserrat" pitchFamily="2" charset="77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AF1E7EF2-517E-EAA3-9908-E1C8BD993996}"/>
                </a:ext>
              </a:extLst>
            </p:cNvPr>
            <p:cNvSpPr/>
            <p:nvPr/>
          </p:nvSpPr>
          <p:spPr bwMode="auto">
            <a:xfrm>
              <a:off x="3899952" y="1543311"/>
              <a:ext cx="666401" cy="666399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139929" tIns="69965" rIns="139929" bIns="69965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918">
                <a:latin typeface="Montserrat" pitchFamily="2" charset="77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13F48BC-FC06-101A-D927-3F32652DFB92}"/>
                </a:ext>
              </a:extLst>
            </p:cNvPr>
            <p:cNvSpPr/>
            <p:nvPr/>
          </p:nvSpPr>
          <p:spPr bwMode="auto">
            <a:xfrm>
              <a:off x="5058155" y="1522260"/>
              <a:ext cx="666401" cy="666399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139929" tIns="69965" rIns="139929" bIns="69965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918">
                <a:latin typeface="Montserrat" pitchFamily="2" charset="77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C1C2B897-4C6F-BB41-E71F-77117CE65945}"/>
                </a:ext>
              </a:extLst>
            </p:cNvPr>
            <p:cNvSpPr/>
            <p:nvPr/>
          </p:nvSpPr>
          <p:spPr bwMode="auto">
            <a:xfrm>
              <a:off x="6216357" y="1510031"/>
              <a:ext cx="666401" cy="66639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vert="horz" wrap="square" lIns="139929" tIns="69965" rIns="139929" bIns="69965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918">
                <a:latin typeface="Montserrat" pitchFamily="2" charset="77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3C8488B-71F1-BDED-4719-23C29B8022DF}"/>
                </a:ext>
              </a:extLst>
            </p:cNvPr>
            <p:cNvSpPr/>
            <p:nvPr/>
          </p:nvSpPr>
          <p:spPr bwMode="auto">
            <a:xfrm>
              <a:off x="7456224" y="1406856"/>
              <a:ext cx="666401" cy="666399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vert="horz" wrap="square" lIns="139929" tIns="69965" rIns="139929" bIns="69965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918">
                <a:latin typeface="Montserrat" pitchFamily="2" charset="77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C2CDC1B-2A32-3CAE-DF17-3581C49A05EB}"/>
                </a:ext>
              </a:extLst>
            </p:cNvPr>
            <p:cNvSpPr txBox="1"/>
            <p:nvPr/>
          </p:nvSpPr>
          <p:spPr>
            <a:xfrm>
              <a:off x="509018" y="1762935"/>
              <a:ext cx="469149" cy="2523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918" b="1" dirty="0">
                  <a:solidFill>
                    <a:schemeClr val="bg1"/>
                  </a:solidFill>
                  <a:latin typeface="Montserrat" pitchFamily="2" charset="77"/>
                  <a:cs typeface="Arial" pitchFamily="34" charset="0"/>
                </a:rPr>
                <a:t>01</a:t>
              </a:r>
              <a:endParaRPr lang="en-US" sz="918" b="1" dirty="0">
                <a:solidFill>
                  <a:schemeClr val="bg1"/>
                </a:solidFill>
                <a:latin typeface="Montserrat" pitchFamily="2" charset="77"/>
                <a:cs typeface="Arial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8AB8F9F-FD6D-BB8D-7D55-38D1C0066635}"/>
                </a:ext>
              </a:extLst>
            </p:cNvPr>
            <p:cNvSpPr txBox="1"/>
            <p:nvPr/>
          </p:nvSpPr>
          <p:spPr>
            <a:xfrm>
              <a:off x="1606685" y="1632972"/>
              <a:ext cx="469149" cy="2523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918" b="1" dirty="0">
                  <a:solidFill>
                    <a:schemeClr val="bg1"/>
                  </a:solidFill>
                  <a:latin typeface="Montserrat" pitchFamily="2" charset="77"/>
                  <a:cs typeface="Arial" pitchFamily="34" charset="0"/>
                </a:rPr>
                <a:t>02</a:t>
              </a:r>
              <a:endParaRPr lang="en-US" sz="918" b="1" dirty="0">
                <a:solidFill>
                  <a:schemeClr val="bg1"/>
                </a:solidFill>
                <a:latin typeface="Montserrat" pitchFamily="2" charset="77"/>
                <a:cs typeface="Arial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D72D791-0E18-79BE-CA77-6A3DFAD14CFC}"/>
                </a:ext>
              </a:extLst>
            </p:cNvPr>
            <p:cNvSpPr txBox="1"/>
            <p:nvPr/>
          </p:nvSpPr>
          <p:spPr>
            <a:xfrm>
              <a:off x="2863578" y="1633038"/>
              <a:ext cx="469149" cy="2523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918" b="1" dirty="0">
                  <a:solidFill>
                    <a:schemeClr val="bg1"/>
                  </a:solidFill>
                  <a:latin typeface="Montserrat" pitchFamily="2" charset="77"/>
                  <a:cs typeface="Arial" pitchFamily="34" charset="0"/>
                </a:rPr>
                <a:t>03</a:t>
              </a:r>
              <a:endParaRPr lang="en-US" sz="918" b="1" dirty="0">
                <a:solidFill>
                  <a:schemeClr val="bg1"/>
                </a:solidFill>
                <a:latin typeface="Montserrat" pitchFamily="2" charset="77"/>
                <a:cs typeface="Arial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209CA54-7602-081F-DA94-8CE220114986}"/>
                </a:ext>
              </a:extLst>
            </p:cNvPr>
            <p:cNvSpPr txBox="1"/>
            <p:nvPr/>
          </p:nvSpPr>
          <p:spPr>
            <a:xfrm>
              <a:off x="3998578" y="1762935"/>
              <a:ext cx="469149" cy="2523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918" b="1" dirty="0">
                  <a:solidFill>
                    <a:schemeClr val="bg1"/>
                  </a:solidFill>
                  <a:latin typeface="Montserrat" pitchFamily="2" charset="77"/>
                  <a:cs typeface="Arial" pitchFamily="34" charset="0"/>
                </a:rPr>
                <a:t>04</a:t>
              </a:r>
              <a:endParaRPr lang="en-US" sz="918" b="1" dirty="0">
                <a:solidFill>
                  <a:schemeClr val="bg1"/>
                </a:solidFill>
                <a:latin typeface="Montserrat" pitchFamily="2" charset="77"/>
                <a:cs typeface="Arial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DFCEB63-C909-1555-4514-4BC0F3681C59}"/>
                </a:ext>
              </a:extLst>
            </p:cNvPr>
            <p:cNvSpPr txBox="1"/>
            <p:nvPr/>
          </p:nvSpPr>
          <p:spPr>
            <a:xfrm>
              <a:off x="5156779" y="1655405"/>
              <a:ext cx="469149" cy="2523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918" b="1" dirty="0">
                  <a:solidFill>
                    <a:schemeClr val="bg1"/>
                  </a:solidFill>
                  <a:latin typeface="Montserrat" pitchFamily="2" charset="77"/>
                  <a:cs typeface="Arial" pitchFamily="34" charset="0"/>
                </a:rPr>
                <a:t>05</a:t>
              </a:r>
              <a:endParaRPr lang="en-US" sz="918" b="1" dirty="0">
                <a:solidFill>
                  <a:schemeClr val="bg1"/>
                </a:solidFill>
                <a:latin typeface="Montserrat" pitchFamily="2" charset="77"/>
                <a:cs typeface="Arial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54603A4-453C-A492-48B6-1802FE095764}"/>
                </a:ext>
              </a:extLst>
            </p:cNvPr>
            <p:cNvSpPr txBox="1"/>
            <p:nvPr/>
          </p:nvSpPr>
          <p:spPr>
            <a:xfrm>
              <a:off x="6314981" y="1643176"/>
              <a:ext cx="469149" cy="2523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918" b="1" dirty="0">
                  <a:solidFill>
                    <a:schemeClr val="bg1"/>
                  </a:solidFill>
                  <a:latin typeface="Montserrat" pitchFamily="2" charset="77"/>
                  <a:cs typeface="Arial" pitchFamily="34" charset="0"/>
                </a:rPr>
                <a:t>06</a:t>
              </a:r>
              <a:endParaRPr lang="en-US" sz="918" b="1" dirty="0">
                <a:solidFill>
                  <a:schemeClr val="bg1"/>
                </a:solidFill>
                <a:latin typeface="Montserrat" pitchFamily="2" charset="77"/>
                <a:cs typeface="Arial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4A24A26-928F-DC2D-3C7D-2E87E29F8C75}"/>
                </a:ext>
              </a:extLst>
            </p:cNvPr>
            <p:cNvSpPr txBox="1"/>
            <p:nvPr/>
          </p:nvSpPr>
          <p:spPr>
            <a:xfrm>
              <a:off x="7554850" y="1593219"/>
              <a:ext cx="469149" cy="2523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918" b="1" dirty="0">
                  <a:solidFill>
                    <a:schemeClr val="bg1"/>
                  </a:solidFill>
                  <a:latin typeface="Montserrat" pitchFamily="2" charset="77"/>
                  <a:cs typeface="Arial" pitchFamily="34" charset="0"/>
                </a:rPr>
                <a:t>07</a:t>
              </a:r>
              <a:endParaRPr lang="en-US" sz="918" b="1" dirty="0">
                <a:solidFill>
                  <a:schemeClr val="bg1"/>
                </a:solidFill>
                <a:latin typeface="Montserrat" pitchFamily="2" charset="77"/>
                <a:cs typeface="Arial" pitchFamily="34" charset="0"/>
              </a:endParaRP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91027A40-072B-0B86-D42C-9C63304EFBC0}"/>
                </a:ext>
              </a:extLst>
            </p:cNvPr>
            <p:cNvGrpSpPr/>
            <p:nvPr/>
          </p:nvGrpSpPr>
          <p:grpSpPr>
            <a:xfrm>
              <a:off x="304459" y="4120203"/>
              <a:ext cx="878269" cy="1159671"/>
              <a:chOff x="1577544" y="3997043"/>
              <a:chExt cx="878269" cy="1159671"/>
            </a:xfrm>
          </p:grpSpPr>
          <p:sp>
            <p:nvSpPr>
              <p:cNvPr id="57" name="Freeform: Shape 114">
                <a:extLst>
                  <a:ext uri="{FF2B5EF4-FFF2-40B4-BE49-F238E27FC236}">
                    <a16:creationId xmlns:a16="http://schemas.microsoft.com/office/drawing/2014/main" id="{C7CA63B5-B9A1-0190-F7DD-2B1FCA745BC5}"/>
                  </a:ext>
                </a:extLst>
              </p:cNvPr>
              <p:cNvSpPr/>
              <p:nvPr/>
            </p:nvSpPr>
            <p:spPr>
              <a:xfrm>
                <a:off x="1577544" y="3997102"/>
                <a:ext cx="282643" cy="198956"/>
              </a:xfrm>
              <a:custGeom>
                <a:avLst/>
                <a:gdLst>
                  <a:gd name="connsiteX0" fmla="*/ 0 w 282643"/>
                  <a:gd name="connsiteY0" fmla="*/ 0 h 198956"/>
                  <a:gd name="connsiteX1" fmla="*/ 77300 w 282643"/>
                  <a:gd name="connsiteY1" fmla="*/ 17743 h 198956"/>
                  <a:gd name="connsiteX2" fmla="*/ 271229 w 282643"/>
                  <a:gd name="connsiteY2" fmla="*/ 198956 h 198956"/>
                  <a:gd name="connsiteX3" fmla="*/ 282643 w 282643"/>
                  <a:gd name="connsiteY3" fmla="*/ 144486 h 198956"/>
                  <a:gd name="connsiteX4" fmla="*/ 92558 w 282643"/>
                  <a:gd name="connsiteY4" fmla="*/ 12657 h 198956"/>
                  <a:gd name="connsiteX5" fmla="*/ 92558 w 282643"/>
                  <a:gd name="connsiteY5" fmla="*/ 0 h 198956"/>
                  <a:gd name="connsiteX6" fmla="*/ 0 w 282643"/>
                  <a:gd name="connsiteY6" fmla="*/ 0 h 198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2643" h="198956">
                    <a:moveTo>
                      <a:pt x="0" y="0"/>
                    </a:moveTo>
                    <a:cubicBezTo>
                      <a:pt x="0" y="0"/>
                      <a:pt x="27856" y="27856"/>
                      <a:pt x="77300" y="17743"/>
                    </a:cubicBezTo>
                    <a:cubicBezTo>
                      <a:pt x="77300" y="17743"/>
                      <a:pt x="210371" y="178670"/>
                      <a:pt x="271229" y="198956"/>
                    </a:cubicBezTo>
                    <a:lnTo>
                      <a:pt x="282643" y="144486"/>
                    </a:lnTo>
                    <a:cubicBezTo>
                      <a:pt x="282643" y="144486"/>
                      <a:pt x="242071" y="144486"/>
                      <a:pt x="92558" y="12657"/>
                    </a:cubicBezTo>
                    <a:lnTo>
                      <a:pt x="9255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AB7A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18">
                  <a:latin typeface="Montserrat" pitchFamily="2" charset="77"/>
                </a:endParaRPr>
              </a:p>
            </p:txBody>
          </p:sp>
          <p:sp>
            <p:nvSpPr>
              <p:cNvPr id="58" name="Freeform: Shape 115">
                <a:extLst>
                  <a:ext uri="{FF2B5EF4-FFF2-40B4-BE49-F238E27FC236}">
                    <a16:creationId xmlns:a16="http://schemas.microsoft.com/office/drawing/2014/main" id="{F7E4D2E6-1ED7-1D38-3CD9-310357E0FBBE}"/>
                  </a:ext>
                </a:extLst>
              </p:cNvPr>
              <p:cNvSpPr/>
              <p:nvPr/>
            </p:nvSpPr>
            <p:spPr>
              <a:xfrm>
                <a:off x="2270756" y="3997043"/>
                <a:ext cx="185057" cy="235742"/>
              </a:xfrm>
              <a:custGeom>
                <a:avLst/>
                <a:gdLst>
                  <a:gd name="connsiteX0" fmla="*/ 0 w 185057"/>
                  <a:gd name="connsiteY0" fmla="*/ 182515 h 235742"/>
                  <a:gd name="connsiteX1" fmla="*/ 0 w 185057"/>
                  <a:gd name="connsiteY1" fmla="*/ 235743 h 235742"/>
                  <a:gd name="connsiteX2" fmla="*/ 91257 w 185057"/>
                  <a:gd name="connsiteY2" fmla="*/ 134372 h 235742"/>
                  <a:gd name="connsiteX3" fmla="*/ 109000 w 185057"/>
                  <a:gd name="connsiteY3" fmla="*/ 16501 h 235742"/>
                  <a:gd name="connsiteX4" fmla="*/ 185058 w 185057"/>
                  <a:gd name="connsiteY4" fmla="*/ 0 h 235742"/>
                  <a:gd name="connsiteX5" fmla="*/ 92558 w 185057"/>
                  <a:gd name="connsiteY5" fmla="*/ 0 h 235742"/>
                  <a:gd name="connsiteX6" fmla="*/ 0 w 185057"/>
                  <a:gd name="connsiteY6" fmla="*/ 182515 h 235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5057" h="235742">
                    <a:moveTo>
                      <a:pt x="0" y="182515"/>
                    </a:moveTo>
                    <a:lnTo>
                      <a:pt x="0" y="235743"/>
                    </a:lnTo>
                    <a:cubicBezTo>
                      <a:pt x="0" y="235743"/>
                      <a:pt x="81085" y="229415"/>
                      <a:pt x="91257" y="134372"/>
                    </a:cubicBezTo>
                    <a:cubicBezTo>
                      <a:pt x="101371" y="39330"/>
                      <a:pt x="109000" y="16501"/>
                      <a:pt x="109000" y="16501"/>
                    </a:cubicBezTo>
                    <a:cubicBezTo>
                      <a:pt x="109000" y="16501"/>
                      <a:pt x="166014" y="29157"/>
                      <a:pt x="185058" y="0"/>
                    </a:cubicBezTo>
                    <a:lnTo>
                      <a:pt x="92558" y="0"/>
                    </a:lnTo>
                    <a:cubicBezTo>
                      <a:pt x="92499" y="59"/>
                      <a:pt x="73515" y="172401"/>
                      <a:pt x="0" y="182515"/>
                    </a:cubicBezTo>
                    <a:close/>
                  </a:path>
                </a:pathLst>
              </a:custGeom>
              <a:solidFill>
                <a:srgbClr val="DAB7A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18">
                  <a:latin typeface="Montserrat" pitchFamily="2" charset="77"/>
                </a:endParaRPr>
              </a:p>
            </p:txBody>
          </p:sp>
          <p:sp>
            <p:nvSpPr>
              <p:cNvPr id="59" name="Freeform: Shape 116">
                <a:extLst>
                  <a:ext uri="{FF2B5EF4-FFF2-40B4-BE49-F238E27FC236}">
                    <a16:creationId xmlns:a16="http://schemas.microsoft.com/office/drawing/2014/main" id="{5341C082-23E0-00FF-1915-A966C032369B}"/>
                  </a:ext>
                </a:extLst>
              </p:cNvPr>
              <p:cNvSpPr/>
              <p:nvPr/>
            </p:nvSpPr>
            <p:spPr>
              <a:xfrm>
                <a:off x="1848832" y="4141588"/>
                <a:ext cx="421983" cy="420741"/>
              </a:xfrm>
              <a:custGeom>
                <a:avLst/>
                <a:gdLst>
                  <a:gd name="connsiteX0" fmla="*/ 11296 w 421983"/>
                  <a:gd name="connsiteY0" fmla="*/ 0 h 420741"/>
                  <a:gd name="connsiteX1" fmla="*/ 176068 w 421983"/>
                  <a:gd name="connsiteY1" fmla="*/ 26614 h 420741"/>
                  <a:gd name="connsiteX2" fmla="*/ 202682 w 421983"/>
                  <a:gd name="connsiteY2" fmla="*/ 91257 h 420741"/>
                  <a:gd name="connsiteX3" fmla="*/ 257153 w 421983"/>
                  <a:gd name="connsiteY3" fmla="*/ 24071 h 420741"/>
                  <a:gd name="connsiteX4" fmla="*/ 307897 w 421983"/>
                  <a:gd name="connsiteY4" fmla="*/ 25313 h 420741"/>
                  <a:gd name="connsiteX5" fmla="*/ 421984 w 421983"/>
                  <a:gd name="connsiteY5" fmla="*/ 37970 h 420741"/>
                  <a:gd name="connsiteX6" fmla="*/ 421984 w 421983"/>
                  <a:gd name="connsiteY6" fmla="*/ 91198 h 420741"/>
                  <a:gd name="connsiteX7" fmla="*/ 291456 w 421983"/>
                  <a:gd name="connsiteY7" fmla="*/ 155841 h 420741"/>
                  <a:gd name="connsiteX8" fmla="*/ 291456 w 421983"/>
                  <a:gd name="connsiteY8" fmla="*/ 420742 h 420741"/>
                  <a:gd name="connsiteX9" fmla="*/ 78542 w 421983"/>
                  <a:gd name="connsiteY9" fmla="*/ 420742 h 420741"/>
                  <a:gd name="connsiteX10" fmla="*/ 86171 w 421983"/>
                  <a:gd name="connsiteY10" fmla="*/ 153357 h 420741"/>
                  <a:gd name="connsiteX11" fmla="*/ 0 w 421983"/>
                  <a:gd name="connsiteY11" fmla="*/ 54530 h 420741"/>
                  <a:gd name="connsiteX12" fmla="*/ 11296 w 421983"/>
                  <a:gd name="connsiteY12" fmla="*/ 0 h 420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21983" h="420741">
                    <a:moveTo>
                      <a:pt x="11296" y="0"/>
                    </a:moveTo>
                    <a:cubicBezTo>
                      <a:pt x="11296" y="0"/>
                      <a:pt x="69611" y="41814"/>
                      <a:pt x="176068" y="26614"/>
                    </a:cubicBezTo>
                    <a:cubicBezTo>
                      <a:pt x="176068" y="26614"/>
                      <a:pt x="178611" y="82386"/>
                      <a:pt x="202682" y="91257"/>
                    </a:cubicBezTo>
                    <a:cubicBezTo>
                      <a:pt x="226753" y="100129"/>
                      <a:pt x="257153" y="24071"/>
                      <a:pt x="257153" y="24071"/>
                    </a:cubicBezTo>
                    <a:lnTo>
                      <a:pt x="307897" y="25313"/>
                    </a:lnTo>
                    <a:cubicBezTo>
                      <a:pt x="307897" y="25313"/>
                      <a:pt x="319312" y="44298"/>
                      <a:pt x="421984" y="37970"/>
                    </a:cubicBezTo>
                    <a:lnTo>
                      <a:pt x="421984" y="91198"/>
                    </a:lnTo>
                    <a:cubicBezTo>
                      <a:pt x="421984" y="91198"/>
                      <a:pt x="293999" y="79784"/>
                      <a:pt x="291456" y="155841"/>
                    </a:cubicBezTo>
                    <a:cubicBezTo>
                      <a:pt x="288912" y="231899"/>
                      <a:pt x="291456" y="420742"/>
                      <a:pt x="291456" y="420742"/>
                    </a:cubicBezTo>
                    <a:lnTo>
                      <a:pt x="78542" y="420742"/>
                    </a:lnTo>
                    <a:lnTo>
                      <a:pt x="86171" y="153357"/>
                    </a:lnTo>
                    <a:cubicBezTo>
                      <a:pt x="86171" y="153357"/>
                      <a:pt x="89956" y="54530"/>
                      <a:pt x="0" y="54530"/>
                    </a:cubicBezTo>
                    <a:lnTo>
                      <a:pt x="1129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18" dirty="0">
                  <a:latin typeface="Montserrat" pitchFamily="2" charset="77"/>
                </a:endParaRPr>
              </a:p>
            </p:txBody>
          </p:sp>
          <p:sp>
            <p:nvSpPr>
              <p:cNvPr id="60" name="Freeform: Shape 117">
                <a:extLst>
                  <a:ext uri="{FF2B5EF4-FFF2-40B4-BE49-F238E27FC236}">
                    <a16:creationId xmlns:a16="http://schemas.microsoft.com/office/drawing/2014/main" id="{45412A76-487E-9B01-233E-16E1257A92B2}"/>
                  </a:ext>
                </a:extLst>
              </p:cNvPr>
              <p:cNvSpPr/>
              <p:nvPr/>
            </p:nvSpPr>
            <p:spPr>
              <a:xfrm>
                <a:off x="1882368" y="4562330"/>
                <a:ext cx="283114" cy="320612"/>
              </a:xfrm>
              <a:custGeom>
                <a:avLst/>
                <a:gdLst>
                  <a:gd name="connsiteX0" fmla="*/ 44946 w 283114"/>
                  <a:gd name="connsiteY0" fmla="*/ 0 h 320612"/>
                  <a:gd name="connsiteX1" fmla="*/ 9461 w 283114"/>
                  <a:gd name="connsiteY1" fmla="*/ 320613 h 320612"/>
                  <a:gd name="connsiteX2" fmla="*/ 90545 w 283114"/>
                  <a:gd name="connsiteY2" fmla="*/ 320613 h 320612"/>
                  <a:gd name="connsiteX3" fmla="*/ 127273 w 283114"/>
                  <a:gd name="connsiteY3" fmla="*/ 86171 h 320612"/>
                  <a:gd name="connsiteX4" fmla="*/ 155129 w 283114"/>
                  <a:gd name="connsiteY4" fmla="*/ 86171 h 320612"/>
                  <a:gd name="connsiteX5" fmla="*/ 205815 w 283114"/>
                  <a:gd name="connsiteY5" fmla="*/ 320613 h 320612"/>
                  <a:gd name="connsiteX6" fmla="*/ 283114 w 283114"/>
                  <a:gd name="connsiteY6" fmla="*/ 320613 h 320612"/>
                  <a:gd name="connsiteX7" fmla="*/ 257742 w 283114"/>
                  <a:gd name="connsiteY7" fmla="*/ 0 h 320612"/>
                  <a:gd name="connsiteX8" fmla="*/ 44946 w 283114"/>
                  <a:gd name="connsiteY8" fmla="*/ 0 h 320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3114" h="320612">
                    <a:moveTo>
                      <a:pt x="44946" y="0"/>
                    </a:moveTo>
                    <a:cubicBezTo>
                      <a:pt x="44946" y="0"/>
                      <a:pt x="-24783" y="257271"/>
                      <a:pt x="9461" y="320613"/>
                    </a:cubicBezTo>
                    <a:lnTo>
                      <a:pt x="90545" y="320613"/>
                    </a:lnTo>
                    <a:cubicBezTo>
                      <a:pt x="90545" y="320613"/>
                      <a:pt x="98175" y="108941"/>
                      <a:pt x="127273" y="86171"/>
                    </a:cubicBezTo>
                    <a:lnTo>
                      <a:pt x="155129" y="86171"/>
                    </a:lnTo>
                    <a:cubicBezTo>
                      <a:pt x="155129" y="86171"/>
                      <a:pt x="172872" y="302870"/>
                      <a:pt x="205815" y="320613"/>
                    </a:cubicBezTo>
                    <a:lnTo>
                      <a:pt x="283114" y="320613"/>
                    </a:lnTo>
                    <a:cubicBezTo>
                      <a:pt x="283114" y="320613"/>
                      <a:pt x="258629" y="92440"/>
                      <a:pt x="257742" y="0"/>
                    </a:cubicBezTo>
                    <a:lnTo>
                      <a:pt x="44946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18">
                  <a:latin typeface="Montserrat" pitchFamily="2" charset="77"/>
                </a:endParaRPr>
              </a:p>
            </p:txBody>
          </p:sp>
          <p:sp>
            <p:nvSpPr>
              <p:cNvPr id="61" name="Freeform: Shape 118">
                <a:extLst>
                  <a:ext uri="{FF2B5EF4-FFF2-40B4-BE49-F238E27FC236}">
                    <a16:creationId xmlns:a16="http://schemas.microsoft.com/office/drawing/2014/main" id="{81509144-6EA8-4F39-34F7-0F2CC697BC8D}"/>
                  </a:ext>
                </a:extLst>
              </p:cNvPr>
              <p:cNvSpPr/>
              <p:nvPr/>
            </p:nvSpPr>
            <p:spPr>
              <a:xfrm>
                <a:off x="1891828" y="4882943"/>
                <a:ext cx="81084" cy="202800"/>
              </a:xfrm>
              <a:custGeom>
                <a:avLst/>
                <a:gdLst>
                  <a:gd name="connsiteX0" fmla="*/ 0 w 81084"/>
                  <a:gd name="connsiteY0" fmla="*/ 0 h 202800"/>
                  <a:gd name="connsiteX1" fmla="*/ 27856 w 81084"/>
                  <a:gd name="connsiteY1" fmla="*/ 202800 h 202800"/>
                  <a:gd name="connsiteX2" fmla="*/ 53228 w 81084"/>
                  <a:gd name="connsiteY2" fmla="*/ 202800 h 202800"/>
                  <a:gd name="connsiteX3" fmla="*/ 81085 w 81084"/>
                  <a:gd name="connsiteY3" fmla="*/ 0 h 202800"/>
                  <a:gd name="connsiteX4" fmla="*/ 0 w 81084"/>
                  <a:gd name="connsiteY4" fmla="*/ 0 h 202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084" h="202800">
                    <a:moveTo>
                      <a:pt x="0" y="0"/>
                    </a:moveTo>
                    <a:cubicBezTo>
                      <a:pt x="0" y="0"/>
                      <a:pt x="18985" y="188843"/>
                      <a:pt x="27856" y="202800"/>
                    </a:cubicBezTo>
                    <a:lnTo>
                      <a:pt x="53228" y="202800"/>
                    </a:lnTo>
                    <a:lnTo>
                      <a:pt x="8108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AB7A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18">
                  <a:latin typeface="Montserrat" pitchFamily="2" charset="77"/>
                </a:endParaRPr>
              </a:p>
            </p:txBody>
          </p:sp>
          <p:sp>
            <p:nvSpPr>
              <p:cNvPr id="62" name="Freeform: Shape 119">
                <a:extLst>
                  <a:ext uri="{FF2B5EF4-FFF2-40B4-BE49-F238E27FC236}">
                    <a16:creationId xmlns:a16="http://schemas.microsoft.com/office/drawing/2014/main" id="{A69E10EC-E8E4-D4F3-603A-90B8C9E8B8E8}"/>
                  </a:ext>
                </a:extLst>
              </p:cNvPr>
              <p:cNvSpPr/>
              <p:nvPr/>
            </p:nvSpPr>
            <p:spPr>
              <a:xfrm>
                <a:off x="1837358" y="5085743"/>
                <a:ext cx="109000" cy="70971"/>
              </a:xfrm>
              <a:custGeom>
                <a:avLst/>
                <a:gdLst>
                  <a:gd name="connsiteX0" fmla="*/ 0 w 109000"/>
                  <a:gd name="connsiteY0" fmla="*/ 70971 h 70971"/>
                  <a:gd name="connsiteX1" fmla="*/ 109000 w 109000"/>
                  <a:gd name="connsiteY1" fmla="*/ 70971 h 70971"/>
                  <a:gd name="connsiteX2" fmla="*/ 107758 w 109000"/>
                  <a:gd name="connsiteY2" fmla="*/ 0 h 70971"/>
                  <a:gd name="connsiteX3" fmla="*/ 82386 w 109000"/>
                  <a:gd name="connsiteY3" fmla="*/ 0 h 70971"/>
                  <a:gd name="connsiteX4" fmla="*/ 82386 w 109000"/>
                  <a:gd name="connsiteY4" fmla="*/ 27856 h 70971"/>
                  <a:gd name="connsiteX5" fmla="*/ 0 w 109000"/>
                  <a:gd name="connsiteY5" fmla="*/ 70971 h 70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9000" h="70971">
                    <a:moveTo>
                      <a:pt x="0" y="70971"/>
                    </a:moveTo>
                    <a:lnTo>
                      <a:pt x="109000" y="70971"/>
                    </a:lnTo>
                    <a:lnTo>
                      <a:pt x="107758" y="0"/>
                    </a:lnTo>
                    <a:lnTo>
                      <a:pt x="82386" y="0"/>
                    </a:lnTo>
                    <a:lnTo>
                      <a:pt x="82386" y="27856"/>
                    </a:lnTo>
                    <a:cubicBezTo>
                      <a:pt x="82327" y="27856"/>
                      <a:pt x="13899" y="32942"/>
                      <a:pt x="0" y="70971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18">
                  <a:latin typeface="Montserrat" pitchFamily="2" charset="77"/>
                </a:endParaRPr>
              </a:p>
            </p:txBody>
          </p:sp>
          <p:sp>
            <p:nvSpPr>
              <p:cNvPr id="63" name="Freeform: Shape 120">
                <a:extLst>
                  <a:ext uri="{FF2B5EF4-FFF2-40B4-BE49-F238E27FC236}">
                    <a16:creationId xmlns:a16="http://schemas.microsoft.com/office/drawing/2014/main" id="{D2D2ACC7-66C8-6F5D-462A-900E33F12C86}"/>
                  </a:ext>
                </a:extLst>
              </p:cNvPr>
              <p:cNvSpPr/>
              <p:nvPr/>
            </p:nvSpPr>
            <p:spPr>
              <a:xfrm>
                <a:off x="2056600" y="5085743"/>
                <a:ext cx="109000" cy="70971"/>
              </a:xfrm>
              <a:custGeom>
                <a:avLst/>
                <a:gdLst>
                  <a:gd name="connsiteX0" fmla="*/ 0 w 109000"/>
                  <a:gd name="connsiteY0" fmla="*/ 70971 h 70971"/>
                  <a:gd name="connsiteX1" fmla="*/ 109000 w 109000"/>
                  <a:gd name="connsiteY1" fmla="*/ 70971 h 70971"/>
                  <a:gd name="connsiteX2" fmla="*/ 107758 w 109000"/>
                  <a:gd name="connsiteY2" fmla="*/ 0 h 70971"/>
                  <a:gd name="connsiteX3" fmla="*/ 82386 w 109000"/>
                  <a:gd name="connsiteY3" fmla="*/ 0 h 70971"/>
                  <a:gd name="connsiteX4" fmla="*/ 82386 w 109000"/>
                  <a:gd name="connsiteY4" fmla="*/ 27856 h 70971"/>
                  <a:gd name="connsiteX5" fmla="*/ 0 w 109000"/>
                  <a:gd name="connsiteY5" fmla="*/ 70971 h 70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9000" h="70971">
                    <a:moveTo>
                      <a:pt x="0" y="70971"/>
                    </a:moveTo>
                    <a:lnTo>
                      <a:pt x="109000" y="70971"/>
                    </a:lnTo>
                    <a:lnTo>
                      <a:pt x="107758" y="0"/>
                    </a:lnTo>
                    <a:lnTo>
                      <a:pt x="82386" y="0"/>
                    </a:lnTo>
                    <a:lnTo>
                      <a:pt x="82386" y="27856"/>
                    </a:lnTo>
                    <a:cubicBezTo>
                      <a:pt x="82386" y="27856"/>
                      <a:pt x="13899" y="32942"/>
                      <a:pt x="0" y="70971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18">
                  <a:latin typeface="Montserrat" pitchFamily="2" charset="77"/>
                </a:endParaRPr>
              </a:p>
            </p:txBody>
          </p:sp>
          <p:sp>
            <p:nvSpPr>
              <p:cNvPr id="64" name="Freeform: Shape 121">
                <a:extLst>
                  <a:ext uri="{FF2B5EF4-FFF2-40B4-BE49-F238E27FC236}">
                    <a16:creationId xmlns:a16="http://schemas.microsoft.com/office/drawing/2014/main" id="{1B2C4D82-0ABD-571B-B3B0-A8489E811014}"/>
                  </a:ext>
                </a:extLst>
              </p:cNvPr>
              <p:cNvSpPr/>
              <p:nvPr/>
            </p:nvSpPr>
            <p:spPr>
              <a:xfrm>
                <a:off x="2088242" y="4882943"/>
                <a:ext cx="77358" cy="202800"/>
              </a:xfrm>
              <a:custGeom>
                <a:avLst/>
                <a:gdLst>
                  <a:gd name="connsiteX0" fmla="*/ 0 w 77358"/>
                  <a:gd name="connsiteY0" fmla="*/ 0 h 202800"/>
                  <a:gd name="connsiteX1" fmla="*/ 41873 w 77358"/>
                  <a:gd name="connsiteY1" fmla="*/ 202800 h 202800"/>
                  <a:gd name="connsiteX2" fmla="*/ 77359 w 77358"/>
                  <a:gd name="connsiteY2" fmla="*/ 202800 h 202800"/>
                  <a:gd name="connsiteX3" fmla="*/ 77359 w 77358"/>
                  <a:gd name="connsiteY3" fmla="*/ 0 h 202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7358" h="202800">
                    <a:moveTo>
                      <a:pt x="0" y="0"/>
                    </a:moveTo>
                    <a:lnTo>
                      <a:pt x="41873" y="202800"/>
                    </a:lnTo>
                    <a:lnTo>
                      <a:pt x="77359" y="202800"/>
                    </a:lnTo>
                    <a:lnTo>
                      <a:pt x="77359" y="0"/>
                    </a:lnTo>
                    <a:close/>
                  </a:path>
                </a:pathLst>
              </a:custGeom>
              <a:solidFill>
                <a:srgbClr val="DAB7A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18">
                  <a:latin typeface="Montserrat" pitchFamily="2" charset="77"/>
                </a:endParaRPr>
              </a:p>
            </p:txBody>
          </p:sp>
          <p:sp>
            <p:nvSpPr>
              <p:cNvPr id="65" name="Freeform: Shape 122">
                <a:extLst>
                  <a:ext uri="{FF2B5EF4-FFF2-40B4-BE49-F238E27FC236}">
                    <a16:creationId xmlns:a16="http://schemas.microsoft.com/office/drawing/2014/main" id="{F9290167-7A30-9CCE-101E-D1788F2D5086}"/>
                  </a:ext>
                </a:extLst>
              </p:cNvPr>
              <p:cNvSpPr/>
              <p:nvPr/>
            </p:nvSpPr>
            <p:spPr>
              <a:xfrm>
                <a:off x="2024443" y="4025238"/>
                <a:ext cx="102997" cy="207934"/>
              </a:xfrm>
              <a:custGeom>
                <a:avLst/>
                <a:gdLst>
                  <a:gd name="connsiteX0" fmla="*/ 1226 w 102997"/>
                  <a:gd name="connsiteY0" fmla="*/ 143437 h 207934"/>
                  <a:gd name="connsiteX1" fmla="*/ 575 w 102997"/>
                  <a:gd name="connsiteY1" fmla="*/ 144798 h 207934"/>
                  <a:gd name="connsiteX2" fmla="*/ 2823 w 102997"/>
                  <a:gd name="connsiteY2" fmla="*/ 165261 h 207934"/>
                  <a:gd name="connsiteX3" fmla="*/ 27130 w 102997"/>
                  <a:gd name="connsiteY3" fmla="*/ 207548 h 207934"/>
                  <a:gd name="connsiteX4" fmla="*/ 81601 w 102997"/>
                  <a:gd name="connsiteY4" fmla="*/ 140362 h 207934"/>
                  <a:gd name="connsiteX5" fmla="*/ 81601 w 102997"/>
                  <a:gd name="connsiteY5" fmla="*/ 2205 h 207934"/>
                  <a:gd name="connsiteX6" fmla="*/ 10630 w 102997"/>
                  <a:gd name="connsiteY6" fmla="*/ 56675 h 207934"/>
                  <a:gd name="connsiteX7" fmla="*/ 23286 w 102997"/>
                  <a:gd name="connsiteY7" fmla="*/ 71283 h 207934"/>
                  <a:gd name="connsiteX8" fmla="*/ 8678 w 102997"/>
                  <a:gd name="connsiteY8" fmla="*/ 78794 h 207934"/>
                  <a:gd name="connsiteX9" fmla="*/ 8441 w 102997"/>
                  <a:gd name="connsiteY9" fmla="*/ 97424 h 207934"/>
                  <a:gd name="connsiteX10" fmla="*/ 28491 w 102997"/>
                  <a:gd name="connsiteY10" fmla="*/ 118065 h 207934"/>
                  <a:gd name="connsiteX11" fmla="*/ 26007 w 102997"/>
                  <a:gd name="connsiteY11" fmla="*/ 123743 h 207934"/>
                  <a:gd name="connsiteX12" fmla="*/ 1226 w 102997"/>
                  <a:gd name="connsiteY12" fmla="*/ 143437 h 207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2997" h="207934">
                    <a:moveTo>
                      <a:pt x="1226" y="143437"/>
                    </a:moveTo>
                    <a:cubicBezTo>
                      <a:pt x="930" y="143911"/>
                      <a:pt x="753" y="144325"/>
                      <a:pt x="575" y="144798"/>
                    </a:cubicBezTo>
                    <a:cubicBezTo>
                      <a:pt x="-1317" y="149529"/>
                      <a:pt x="1995" y="160471"/>
                      <a:pt x="2823" y="165261"/>
                    </a:cubicBezTo>
                    <a:cubicBezTo>
                      <a:pt x="5366" y="179692"/>
                      <a:pt x="10275" y="203349"/>
                      <a:pt x="27130" y="207548"/>
                    </a:cubicBezTo>
                    <a:cubicBezTo>
                      <a:pt x="52503" y="213876"/>
                      <a:pt x="81601" y="140362"/>
                      <a:pt x="81601" y="140362"/>
                    </a:cubicBezTo>
                    <a:cubicBezTo>
                      <a:pt x="81601" y="140362"/>
                      <a:pt x="129743" y="32663"/>
                      <a:pt x="81601" y="2205"/>
                    </a:cubicBezTo>
                    <a:cubicBezTo>
                      <a:pt x="81601" y="2205"/>
                      <a:pt x="24587" y="-16780"/>
                      <a:pt x="10630" y="56675"/>
                    </a:cubicBezTo>
                    <a:cubicBezTo>
                      <a:pt x="10630" y="56675"/>
                      <a:pt x="23286" y="59218"/>
                      <a:pt x="23286" y="71283"/>
                    </a:cubicBezTo>
                    <a:cubicBezTo>
                      <a:pt x="23286" y="78794"/>
                      <a:pt x="14356" y="79622"/>
                      <a:pt x="8678" y="78794"/>
                    </a:cubicBezTo>
                    <a:cubicBezTo>
                      <a:pt x="7673" y="84354"/>
                      <a:pt x="7259" y="91806"/>
                      <a:pt x="8441" y="97424"/>
                    </a:cubicBezTo>
                    <a:cubicBezTo>
                      <a:pt x="11221" y="110495"/>
                      <a:pt x="17017" y="113866"/>
                      <a:pt x="28491" y="118065"/>
                    </a:cubicBezTo>
                    <a:cubicBezTo>
                      <a:pt x="28550" y="120253"/>
                      <a:pt x="27604" y="122205"/>
                      <a:pt x="26007" y="123743"/>
                    </a:cubicBezTo>
                    <a:cubicBezTo>
                      <a:pt x="19619" y="129953"/>
                      <a:pt x="5366" y="136518"/>
                      <a:pt x="1226" y="143437"/>
                    </a:cubicBezTo>
                    <a:close/>
                  </a:path>
                </a:pathLst>
              </a:custGeom>
              <a:solidFill>
                <a:srgbClr val="DAB7A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18">
                  <a:latin typeface="Montserrat" pitchFamily="2" charset="77"/>
                </a:endParaRPr>
              </a:p>
            </p:txBody>
          </p:sp>
          <p:sp>
            <p:nvSpPr>
              <p:cNvPr id="66" name="Freeform: Shape 123">
                <a:extLst>
                  <a:ext uri="{FF2B5EF4-FFF2-40B4-BE49-F238E27FC236}">
                    <a16:creationId xmlns:a16="http://schemas.microsoft.com/office/drawing/2014/main" id="{C93EADEA-8311-DDB2-BE01-46A6F8875783}"/>
                  </a:ext>
                </a:extLst>
              </p:cNvPr>
              <p:cNvSpPr/>
              <p:nvPr/>
            </p:nvSpPr>
            <p:spPr>
              <a:xfrm>
                <a:off x="2075775" y="4009700"/>
                <a:ext cx="105066" cy="131888"/>
              </a:xfrm>
              <a:custGeom>
                <a:avLst/>
                <a:gdLst>
                  <a:gd name="connsiteX0" fmla="*/ 106 w 105066"/>
                  <a:gd name="connsiteY0" fmla="*/ 17447 h 131888"/>
                  <a:gd name="connsiteX1" fmla="*/ 60609 w 105066"/>
                  <a:gd name="connsiteY1" fmla="*/ 59 h 131888"/>
                  <a:gd name="connsiteX2" fmla="*/ 104966 w 105066"/>
                  <a:gd name="connsiteY2" fmla="*/ 65944 h 131888"/>
                  <a:gd name="connsiteX3" fmla="*/ 39318 w 105066"/>
                  <a:gd name="connsiteY3" fmla="*/ 131889 h 131888"/>
                  <a:gd name="connsiteX4" fmla="*/ 106 w 105066"/>
                  <a:gd name="connsiteY4" fmla="*/ 17447 h 131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066" h="131888">
                    <a:moveTo>
                      <a:pt x="106" y="17447"/>
                    </a:moveTo>
                    <a:cubicBezTo>
                      <a:pt x="106" y="17447"/>
                      <a:pt x="-5276" y="-1183"/>
                      <a:pt x="60609" y="59"/>
                    </a:cubicBezTo>
                    <a:cubicBezTo>
                      <a:pt x="60609" y="59"/>
                      <a:pt x="107509" y="59"/>
                      <a:pt x="104966" y="65944"/>
                    </a:cubicBezTo>
                    <a:cubicBezTo>
                      <a:pt x="102423" y="131830"/>
                      <a:pt x="39318" y="131889"/>
                      <a:pt x="39318" y="131889"/>
                    </a:cubicBezTo>
                    <a:cubicBezTo>
                      <a:pt x="39318" y="131889"/>
                      <a:pt x="84089" y="-650"/>
                      <a:pt x="106" y="17447"/>
                    </a:cubicBezTo>
                    <a:close/>
                  </a:path>
                </a:pathLst>
              </a:custGeom>
              <a:solidFill>
                <a:schemeClr val="tx1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18">
                  <a:latin typeface="Montserrat" pitchFamily="2" charset="77"/>
                </a:endParaRP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6DF5BA64-4F3A-36B5-4C1D-E4677EBC7A82}"/>
                </a:ext>
              </a:extLst>
            </p:cNvPr>
            <p:cNvGrpSpPr/>
            <p:nvPr/>
          </p:nvGrpSpPr>
          <p:grpSpPr>
            <a:xfrm>
              <a:off x="7648855" y="4146915"/>
              <a:ext cx="847985" cy="1182793"/>
              <a:chOff x="1265128" y="4023755"/>
              <a:chExt cx="847985" cy="1182793"/>
            </a:xfrm>
          </p:grpSpPr>
          <p:sp>
            <p:nvSpPr>
              <p:cNvPr id="47" name="Freeform: Shape 125">
                <a:extLst>
                  <a:ext uri="{FF2B5EF4-FFF2-40B4-BE49-F238E27FC236}">
                    <a16:creationId xmlns:a16="http://schemas.microsoft.com/office/drawing/2014/main" id="{8EDC75D6-D463-286A-DE81-AD8C2C7B37CD}"/>
                  </a:ext>
                </a:extLst>
              </p:cNvPr>
              <p:cNvSpPr/>
              <p:nvPr/>
            </p:nvSpPr>
            <p:spPr>
              <a:xfrm>
                <a:off x="1265128" y="4046937"/>
                <a:ext cx="282643" cy="198956"/>
              </a:xfrm>
              <a:custGeom>
                <a:avLst/>
                <a:gdLst>
                  <a:gd name="connsiteX0" fmla="*/ 0 w 282643"/>
                  <a:gd name="connsiteY0" fmla="*/ 0 h 198956"/>
                  <a:gd name="connsiteX1" fmla="*/ 77300 w 282643"/>
                  <a:gd name="connsiteY1" fmla="*/ 17743 h 198956"/>
                  <a:gd name="connsiteX2" fmla="*/ 271229 w 282643"/>
                  <a:gd name="connsiteY2" fmla="*/ 198956 h 198956"/>
                  <a:gd name="connsiteX3" fmla="*/ 282643 w 282643"/>
                  <a:gd name="connsiteY3" fmla="*/ 144486 h 198956"/>
                  <a:gd name="connsiteX4" fmla="*/ 92558 w 282643"/>
                  <a:gd name="connsiteY4" fmla="*/ 12657 h 198956"/>
                  <a:gd name="connsiteX5" fmla="*/ 92558 w 282643"/>
                  <a:gd name="connsiteY5" fmla="*/ 0 h 198956"/>
                  <a:gd name="connsiteX6" fmla="*/ 0 w 282643"/>
                  <a:gd name="connsiteY6" fmla="*/ 0 h 198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2643" h="198956">
                    <a:moveTo>
                      <a:pt x="0" y="0"/>
                    </a:moveTo>
                    <a:cubicBezTo>
                      <a:pt x="0" y="0"/>
                      <a:pt x="27856" y="27856"/>
                      <a:pt x="77300" y="17743"/>
                    </a:cubicBezTo>
                    <a:cubicBezTo>
                      <a:pt x="77300" y="17743"/>
                      <a:pt x="210371" y="178670"/>
                      <a:pt x="271229" y="198956"/>
                    </a:cubicBezTo>
                    <a:lnTo>
                      <a:pt x="282643" y="144486"/>
                    </a:lnTo>
                    <a:cubicBezTo>
                      <a:pt x="282643" y="144486"/>
                      <a:pt x="242071" y="144486"/>
                      <a:pt x="92558" y="12657"/>
                    </a:cubicBezTo>
                    <a:lnTo>
                      <a:pt x="9255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AB7A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18">
                  <a:latin typeface="Montserrat" pitchFamily="2" charset="77"/>
                </a:endParaRPr>
              </a:p>
            </p:txBody>
          </p:sp>
          <p:sp>
            <p:nvSpPr>
              <p:cNvPr id="48" name="Freeform: Shape 126">
                <a:extLst>
                  <a:ext uri="{FF2B5EF4-FFF2-40B4-BE49-F238E27FC236}">
                    <a16:creationId xmlns:a16="http://schemas.microsoft.com/office/drawing/2014/main" id="{E949F304-6665-A8F0-A0C9-05E231C07B6B}"/>
                  </a:ext>
                </a:extLst>
              </p:cNvPr>
              <p:cNvSpPr/>
              <p:nvPr/>
            </p:nvSpPr>
            <p:spPr>
              <a:xfrm>
                <a:off x="1928057" y="4023755"/>
                <a:ext cx="185056" cy="235741"/>
              </a:xfrm>
              <a:custGeom>
                <a:avLst/>
                <a:gdLst>
                  <a:gd name="connsiteX0" fmla="*/ 0 w 185057"/>
                  <a:gd name="connsiteY0" fmla="*/ 182515 h 235742"/>
                  <a:gd name="connsiteX1" fmla="*/ 0 w 185057"/>
                  <a:gd name="connsiteY1" fmla="*/ 235743 h 235742"/>
                  <a:gd name="connsiteX2" fmla="*/ 91257 w 185057"/>
                  <a:gd name="connsiteY2" fmla="*/ 134372 h 235742"/>
                  <a:gd name="connsiteX3" fmla="*/ 109000 w 185057"/>
                  <a:gd name="connsiteY3" fmla="*/ 16501 h 235742"/>
                  <a:gd name="connsiteX4" fmla="*/ 185058 w 185057"/>
                  <a:gd name="connsiteY4" fmla="*/ 0 h 235742"/>
                  <a:gd name="connsiteX5" fmla="*/ 92558 w 185057"/>
                  <a:gd name="connsiteY5" fmla="*/ 0 h 235742"/>
                  <a:gd name="connsiteX6" fmla="*/ 0 w 185057"/>
                  <a:gd name="connsiteY6" fmla="*/ 182515 h 235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5057" h="235742">
                    <a:moveTo>
                      <a:pt x="0" y="182515"/>
                    </a:moveTo>
                    <a:lnTo>
                      <a:pt x="0" y="235743"/>
                    </a:lnTo>
                    <a:cubicBezTo>
                      <a:pt x="0" y="235743"/>
                      <a:pt x="81085" y="229415"/>
                      <a:pt x="91257" y="134372"/>
                    </a:cubicBezTo>
                    <a:cubicBezTo>
                      <a:pt x="101371" y="39330"/>
                      <a:pt x="109000" y="16501"/>
                      <a:pt x="109000" y="16501"/>
                    </a:cubicBezTo>
                    <a:cubicBezTo>
                      <a:pt x="109000" y="16501"/>
                      <a:pt x="166014" y="29157"/>
                      <a:pt x="185058" y="0"/>
                    </a:cubicBezTo>
                    <a:lnTo>
                      <a:pt x="92558" y="0"/>
                    </a:lnTo>
                    <a:cubicBezTo>
                      <a:pt x="92499" y="59"/>
                      <a:pt x="73515" y="172401"/>
                      <a:pt x="0" y="182515"/>
                    </a:cubicBezTo>
                    <a:close/>
                  </a:path>
                </a:pathLst>
              </a:custGeom>
              <a:solidFill>
                <a:srgbClr val="DAB7A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18">
                  <a:latin typeface="Montserrat" pitchFamily="2" charset="77"/>
                </a:endParaRPr>
              </a:p>
            </p:txBody>
          </p:sp>
          <p:sp>
            <p:nvSpPr>
              <p:cNvPr id="49" name="Freeform: Shape 127">
                <a:extLst>
                  <a:ext uri="{FF2B5EF4-FFF2-40B4-BE49-F238E27FC236}">
                    <a16:creationId xmlns:a16="http://schemas.microsoft.com/office/drawing/2014/main" id="{E9A73593-BC36-51B6-CEB2-8023CC90AF58}"/>
                  </a:ext>
                </a:extLst>
              </p:cNvPr>
              <p:cNvSpPr/>
              <p:nvPr/>
            </p:nvSpPr>
            <p:spPr>
              <a:xfrm>
                <a:off x="1536416" y="4191423"/>
                <a:ext cx="421983" cy="420741"/>
              </a:xfrm>
              <a:custGeom>
                <a:avLst/>
                <a:gdLst>
                  <a:gd name="connsiteX0" fmla="*/ 11296 w 421983"/>
                  <a:gd name="connsiteY0" fmla="*/ 0 h 420741"/>
                  <a:gd name="connsiteX1" fmla="*/ 176068 w 421983"/>
                  <a:gd name="connsiteY1" fmla="*/ 26614 h 420741"/>
                  <a:gd name="connsiteX2" fmla="*/ 202682 w 421983"/>
                  <a:gd name="connsiteY2" fmla="*/ 91257 h 420741"/>
                  <a:gd name="connsiteX3" fmla="*/ 257153 w 421983"/>
                  <a:gd name="connsiteY3" fmla="*/ 24071 h 420741"/>
                  <a:gd name="connsiteX4" fmla="*/ 307897 w 421983"/>
                  <a:gd name="connsiteY4" fmla="*/ 25313 h 420741"/>
                  <a:gd name="connsiteX5" fmla="*/ 421984 w 421983"/>
                  <a:gd name="connsiteY5" fmla="*/ 37970 h 420741"/>
                  <a:gd name="connsiteX6" fmla="*/ 421984 w 421983"/>
                  <a:gd name="connsiteY6" fmla="*/ 91198 h 420741"/>
                  <a:gd name="connsiteX7" fmla="*/ 291456 w 421983"/>
                  <a:gd name="connsiteY7" fmla="*/ 155841 h 420741"/>
                  <a:gd name="connsiteX8" fmla="*/ 291456 w 421983"/>
                  <a:gd name="connsiteY8" fmla="*/ 420742 h 420741"/>
                  <a:gd name="connsiteX9" fmla="*/ 78542 w 421983"/>
                  <a:gd name="connsiteY9" fmla="*/ 420742 h 420741"/>
                  <a:gd name="connsiteX10" fmla="*/ 86171 w 421983"/>
                  <a:gd name="connsiteY10" fmla="*/ 153357 h 420741"/>
                  <a:gd name="connsiteX11" fmla="*/ 0 w 421983"/>
                  <a:gd name="connsiteY11" fmla="*/ 54530 h 420741"/>
                  <a:gd name="connsiteX12" fmla="*/ 11296 w 421983"/>
                  <a:gd name="connsiteY12" fmla="*/ 0 h 420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21983" h="420741">
                    <a:moveTo>
                      <a:pt x="11296" y="0"/>
                    </a:moveTo>
                    <a:cubicBezTo>
                      <a:pt x="11296" y="0"/>
                      <a:pt x="69611" y="41814"/>
                      <a:pt x="176068" y="26614"/>
                    </a:cubicBezTo>
                    <a:cubicBezTo>
                      <a:pt x="176068" y="26614"/>
                      <a:pt x="178611" y="82386"/>
                      <a:pt x="202682" y="91257"/>
                    </a:cubicBezTo>
                    <a:cubicBezTo>
                      <a:pt x="226753" y="100129"/>
                      <a:pt x="257153" y="24071"/>
                      <a:pt x="257153" y="24071"/>
                    </a:cubicBezTo>
                    <a:lnTo>
                      <a:pt x="307897" y="25313"/>
                    </a:lnTo>
                    <a:cubicBezTo>
                      <a:pt x="307897" y="25313"/>
                      <a:pt x="319312" y="44298"/>
                      <a:pt x="421984" y="37970"/>
                    </a:cubicBezTo>
                    <a:lnTo>
                      <a:pt x="421984" y="91198"/>
                    </a:lnTo>
                    <a:cubicBezTo>
                      <a:pt x="421984" y="91198"/>
                      <a:pt x="293999" y="79784"/>
                      <a:pt x="291456" y="155841"/>
                    </a:cubicBezTo>
                    <a:cubicBezTo>
                      <a:pt x="288912" y="231899"/>
                      <a:pt x="291456" y="420742"/>
                      <a:pt x="291456" y="420742"/>
                    </a:cubicBezTo>
                    <a:lnTo>
                      <a:pt x="78542" y="420742"/>
                    </a:lnTo>
                    <a:lnTo>
                      <a:pt x="86171" y="153357"/>
                    </a:lnTo>
                    <a:cubicBezTo>
                      <a:pt x="86171" y="153357"/>
                      <a:pt x="89956" y="54530"/>
                      <a:pt x="0" y="54530"/>
                    </a:cubicBezTo>
                    <a:lnTo>
                      <a:pt x="11296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18">
                  <a:latin typeface="Montserrat" pitchFamily="2" charset="77"/>
                </a:endParaRPr>
              </a:p>
            </p:txBody>
          </p:sp>
          <p:sp>
            <p:nvSpPr>
              <p:cNvPr id="50" name="Freeform: Shape 128">
                <a:extLst>
                  <a:ext uri="{FF2B5EF4-FFF2-40B4-BE49-F238E27FC236}">
                    <a16:creationId xmlns:a16="http://schemas.microsoft.com/office/drawing/2014/main" id="{E88E532B-66CA-C0B3-0CEC-B123F16DEA5E}"/>
                  </a:ext>
                </a:extLst>
              </p:cNvPr>
              <p:cNvSpPr/>
              <p:nvPr/>
            </p:nvSpPr>
            <p:spPr>
              <a:xfrm>
                <a:off x="1569952" y="4612164"/>
                <a:ext cx="283114" cy="320611"/>
              </a:xfrm>
              <a:custGeom>
                <a:avLst/>
                <a:gdLst>
                  <a:gd name="connsiteX0" fmla="*/ 44946 w 283114"/>
                  <a:gd name="connsiteY0" fmla="*/ 0 h 320612"/>
                  <a:gd name="connsiteX1" fmla="*/ 9461 w 283114"/>
                  <a:gd name="connsiteY1" fmla="*/ 320613 h 320612"/>
                  <a:gd name="connsiteX2" fmla="*/ 90545 w 283114"/>
                  <a:gd name="connsiteY2" fmla="*/ 320613 h 320612"/>
                  <a:gd name="connsiteX3" fmla="*/ 127273 w 283114"/>
                  <a:gd name="connsiteY3" fmla="*/ 86171 h 320612"/>
                  <a:gd name="connsiteX4" fmla="*/ 155129 w 283114"/>
                  <a:gd name="connsiteY4" fmla="*/ 86171 h 320612"/>
                  <a:gd name="connsiteX5" fmla="*/ 205815 w 283114"/>
                  <a:gd name="connsiteY5" fmla="*/ 320613 h 320612"/>
                  <a:gd name="connsiteX6" fmla="*/ 283114 w 283114"/>
                  <a:gd name="connsiteY6" fmla="*/ 320613 h 320612"/>
                  <a:gd name="connsiteX7" fmla="*/ 257742 w 283114"/>
                  <a:gd name="connsiteY7" fmla="*/ 0 h 320612"/>
                  <a:gd name="connsiteX8" fmla="*/ 44946 w 283114"/>
                  <a:gd name="connsiteY8" fmla="*/ 0 h 320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3114" h="320612">
                    <a:moveTo>
                      <a:pt x="44946" y="0"/>
                    </a:moveTo>
                    <a:cubicBezTo>
                      <a:pt x="44946" y="0"/>
                      <a:pt x="-24783" y="257271"/>
                      <a:pt x="9461" y="320613"/>
                    </a:cubicBezTo>
                    <a:lnTo>
                      <a:pt x="90545" y="320613"/>
                    </a:lnTo>
                    <a:cubicBezTo>
                      <a:pt x="90545" y="320613"/>
                      <a:pt x="98175" y="108941"/>
                      <a:pt x="127273" y="86171"/>
                    </a:cubicBezTo>
                    <a:lnTo>
                      <a:pt x="155129" y="86171"/>
                    </a:lnTo>
                    <a:cubicBezTo>
                      <a:pt x="155129" y="86171"/>
                      <a:pt x="172872" y="302870"/>
                      <a:pt x="205815" y="320613"/>
                    </a:cubicBezTo>
                    <a:lnTo>
                      <a:pt x="283114" y="320613"/>
                    </a:lnTo>
                    <a:cubicBezTo>
                      <a:pt x="283114" y="320613"/>
                      <a:pt x="258629" y="92440"/>
                      <a:pt x="257742" y="0"/>
                    </a:cubicBezTo>
                    <a:lnTo>
                      <a:pt x="44946" y="0"/>
                    </a:ln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18">
                  <a:latin typeface="Montserrat" pitchFamily="2" charset="77"/>
                </a:endParaRPr>
              </a:p>
            </p:txBody>
          </p:sp>
          <p:sp>
            <p:nvSpPr>
              <p:cNvPr id="51" name="Freeform: Shape 129">
                <a:extLst>
                  <a:ext uri="{FF2B5EF4-FFF2-40B4-BE49-F238E27FC236}">
                    <a16:creationId xmlns:a16="http://schemas.microsoft.com/office/drawing/2014/main" id="{E618813B-B5AA-6A1E-4D43-E379918D0865}"/>
                  </a:ext>
                </a:extLst>
              </p:cNvPr>
              <p:cNvSpPr/>
              <p:nvPr/>
            </p:nvSpPr>
            <p:spPr>
              <a:xfrm>
                <a:off x="1567695" y="4870603"/>
                <a:ext cx="81084" cy="202800"/>
              </a:xfrm>
              <a:custGeom>
                <a:avLst/>
                <a:gdLst>
                  <a:gd name="connsiteX0" fmla="*/ 0 w 81084"/>
                  <a:gd name="connsiteY0" fmla="*/ 0 h 202800"/>
                  <a:gd name="connsiteX1" fmla="*/ 27856 w 81084"/>
                  <a:gd name="connsiteY1" fmla="*/ 202800 h 202800"/>
                  <a:gd name="connsiteX2" fmla="*/ 53228 w 81084"/>
                  <a:gd name="connsiteY2" fmla="*/ 202800 h 202800"/>
                  <a:gd name="connsiteX3" fmla="*/ 81085 w 81084"/>
                  <a:gd name="connsiteY3" fmla="*/ 0 h 202800"/>
                  <a:gd name="connsiteX4" fmla="*/ 0 w 81084"/>
                  <a:gd name="connsiteY4" fmla="*/ 0 h 202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084" h="202800">
                    <a:moveTo>
                      <a:pt x="0" y="0"/>
                    </a:moveTo>
                    <a:cubicBezTo>
                      <a:pt x="0" y="0"/>
                      <a:pt x="18985" y="188843"/>
                      <a:pt x="27856" y="202800"/>
                    </a:cubicBezTo>
                    <a:lnTo>
                      <a:pt x="53228" y="202800"/>
                    </a:lnTo>
                    <a:lnTo>
                      <a:pt x="8108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AB7A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18">
                  <a:latin typeface="Montserrat" pitchFamily="2" charset="77"/>
                </a:endParaRPr>
              </a:p>
            </p:txBody>
          </p:sp>
          <p:sp>
            <p:nvSpPr>
              <p:cNvPr id="52" name="Freeform: Shape 130">
                <a:extLst>
                  <a:ext uri="{FF2B5EF4-FFF2-40B4-BE49-F238E27FC236}">
                    <a16:creationId xmlns:a16="http://schemas.microsoft.com/office/drawing/2014/main" id="{BAD34644-B717-7458-2C11-B93E6FEE15F4}"/>
                  </a:ext>
                </a:extLst>
              </p:cNvPr>
              <p:cNvSpPr/>
              <p:nvPr/>
            </p:nvSpPr>
            <p:spPr>
              <a:xfrm>
                <a:off x="1524941" y="5135576"/>
                <a:ext cx="109000" cy="70972"/>
              </a:xfrm>
              <a:custGeom>
                <a:avLst/>
                <a:gdLst>
                  <a:gd name="connsiteX0" fmla="*/ 0 w 109000"/>
                  <a:gd name="connsiteY0" fmla="*/ 70971 h 70971"/>
                  <a:gd name="connsiteX1" fmla="*/ 109000 w 109000"/>
                  <a:gd name="connsiteY1" fmla="*/ 70971 h 70971"/>
                  <a:gd name="connsiteX2" fmla="*/ 107758 w 109000"/>
                  <a:gd name="connsiteY2" fmla="*/ 0 h 70971"/>
                  <a:gd name="connsiteX3" fmla="*/ 82386 w 109000"/>
                  <a:gd name="connsiteY3" fmla="*/ 0 h 70971"/>
                  <a:gd name="connsiteX4" fmla="*/ 82386 w 109000"/>
                  <a:gd name="connsiteY4" fmla="*/ 27856 h 70971"/>
                  <a:gd name="connsiteX5" fmla="*/ 0 w 109000"/>
                  <a:gd name="connsiteY5" fmla="*/ 70971 h 70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9000" h="70971">
                    <a:moveTo>
                      <a:pt x="0" y="70971"/>
                    </a:moveTo>
                    <a:lnTo>
                      <a:pt x="109000" y="70971"/>
                    </a:lnTo>
                    <a:lnTo>
                      <a:pt x="107758" y="0"/>
                    </a:lnTo>
                    <a:lnTo>
                      <a:pt x="82386" y="0"/>
                    </a:lnTo>
                    <a:lnTo>
                      <a:pt x="82386" y="27856"/>
                    </a:lnTo>
                    <a:cubicBezTo>
                      <a:pt x="82327" y="27856"/>
                      <a:pt x="13899" y="32942"/>
                      <a:pt x="0" y="70971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18">
                  <a:latin typeface="Montserrat" pitchFamily="2" charset="77"/>
                </a:endParaRPr>
              </a:p>
            </p:txBody>
          </p:sp>
          <p:sp>
            <p:nvSpPr>
              <p:cNvPr id="53" name="Freeform: Shape 131">
                <a:extLst>
                  <a:ext uri="{FF2B5EF4-FFF2-40B4-BE49-F238E27FC236}">
                    <a16:creationId xmlns:a16="http://schemas.microsoft.com/office/drawing/2014/main" id="{9321723C-CBD6-EABE-6986-C90D3821A4B3}"/>
                  </a:ext>
                </a:extLst>
              </p:cNvPr>
              <p:cNvSpPr/>
              <p:nvPr/>
            </p:nvSpPr>
            <p:spPr>
              <a:xfrm>
                <a:off x="1747407" y="5135508"/>
                <a:ext cx="109000" cy="70972"/>
              </a:xfrm>
              <a:custGeom>
                <a:avLst/>
                <a:gdLst>
                  <a:gd name="connsiteX0" fmla="*/ 0 w 109000"/>
                  <a:gd name="connsiteY0" fmla="*/ 70971 h 70971"/>
                  <a:gd name="connsiteX1" fmla="*/ 109000 w 109000"/>
                  <a:gd name="connsiteY1" fmla="*/ 70971 h 70971"/>
                  <a:gd name="connsiteX2" fmla="*/ 107758 w 109000"/>
                  <a:gd name="connsiteY2" fmla="*/ 0 h 70971"/>
                  <a:gd name="connsiteX3" fmla="*/ 82386 w 109000"/>
                  <a:gd name="connsiteY3" fmla="*/ 0 h 70971"/>
                  <a:gd name="connsiteX4" fmla="*/ 82386 w 109000"/>
                  <a:gd name="connsiteY4" fmla="*/ 27856 h 70971"/>
                  <a:gd name="connsiteX5" fmla="*/ 0 w 109000"/>
                  <a:gd name="connsiteY5" fmla="*/ 70971 h 70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9000" h="70971">
                    <a:moveTo>
                      <a:pt x="0" y="70971"/>
                    </a:moveTo>
                    <a:lnTo>
                      <a:pt x="109000" y="70971"/>
                    </a:lnTo>
                    <a:lnTo>
                      <a:pt x="107758" y="0"/>
                    </a:lnTo>
                    <a:lnTo>
                      <a:pt x="82386" y="0"/>
                    </a:lnTo>
                    <a:lnTo>
                      <a:pt x="82386" y="27856"/>
                    </a:lnTo>
                    <a:cubicBezTo>
                      <a:pt x="82386" y="27856"/>
                      <a:pt x="13899" y="32942"/>
                      <a:pt x="0" y="70971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18">
                  <a:latin typeface="Montserrat" pitchFamily="2" charset="77"/>
                </a:endParaRPr>
              </a:p>
            </p:txBody>
          </p:sp>
          <p:sp>
            <p:nvSpPr>
              <p:cNvPr id="54" name="Freeform: Shape 132">
                <a:extLst>
                  <a:ext uri="{FF2B5EF4-FFF2-40B4-BE49-F238E27FC236}">
                    <a16:creationId xmlns:a16="http://schemas.microsoft.com/office/drawing/2014/main" id="{C673FF21-0A62-11F4-854F-3955F3271414}"/>
                  </a:ext>
                </a:extLst>
              </p:cNvPr>
              <p:cNvSpPr/>
              <p:nvPr/>
            </p:nvSpPr>
            <p:spPr>
              <a:xfrm>
                <a:off x="1775826" y="4932777"/>
                <a:ext cx="77358" cy="202800"/>
              </a:xfrm>
              <a:custGeom>
                <a:avLst/>
                <a:gdLst>
                  <a:gd name="connsiteX0" fmla="*/ 0 w 77358"/>
                  <a:gd name="connsiteY0" fmla="*/ 0 h 202800"/>
                  <a:gd name="connsiteX1" fmla="*/ 41873 w 77358"/>
                  <a:gd name="connsiteY1" fmla="*/ 202800 h 202800"/>
                  <a:gd name="connsiteX2" fmla="*/ 77359 w 77358"/>
                  <a:gd name="connsiteY2" fmla="*/ 202800 h 202800"/>
                  <a:gd name="connsiteX3" fmla="*/ 77359 w 77358"/>
                  <a:gd name="connsiteY3" fmla="*/ 0 h 202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7358" h="202800">
                    <a:moveTo>
                      <a:pt x="0" y="0"/>
                    </a:moveTo>
                    <a:lnTo>
                      <a:pt x="41873" y="202800"/>
                    </a:lnTo>
                    <a:lnTo>
                      <a:pt x="77359" y="202800"/>
                    </a:lnTo>
                    <a:lnTo>
                      <a:pt x="77359" y="0"/>
                    </a:lnTo>
                    <a:close/>
                  </a:path>
                </a:pathLst>
              </a:custGeom>
              <a:solidFill>
                <a:srgbClr val="DAB7A2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18">
                  <a:latin typeface="Montserrat" pitchFamily="2" charset="77"/>
                </a:endParaRPr>
              </a:p>
            </p:txBody>
          </p:sp>
          <p:sp>
            <p:nvSpPr>
              <p:cNvPr id="56" name="Freeform: Shape 134">
                <a:extLst>
                  <a:ext uri="{FF2B5EF4-FFF2-40B4-BE49-F238E27FC236}">
                    <a16:creationId xmlns:a16="http://schemas.microsoft.com/office/drawing/2014/main" id="{A6E6557C-EDFD-6C7A-A2D0-04C4BD1E0E05}"/>
                  </a:ext>
                </a:extLst>
              </p:cNvPr>
              <p:cNvSpPr/>
              <p:nvPr/>
            </p:nvSpPr>
            <p:spPr>
              <a:xfrm>
                <a:off x="1763359" y="4059534"/>
                <a:ext cx="105066" cy="131887"/>
              </a:xfrm>
              <a:custGeom>
                <a:avLst/>
                <a:gdLst>
                  <a:gd name="connsiteX0" fmla="*/ 106 w 105066"/>
                  <a:gd name="connsiteY0" fmla="*/ 17447 h 131888"/>
                  <a:gd name="connsiteX1" fmla="*/ 60609 w 105066"/>
                  <a:gd name="connsiteY1" fmla="*/ 59 h 131888"/>
                  <a:gd name="connsiteX2" fmla="*/ 104966 w 105066"/>
                  <a:gd name="connsiteY2" fmla="*/ 65944 h 131888"/>
                  <a:gd name="connsiteX3" fmla="*/ 39318 w 105066"/>
                  <a:gd name="connsiteY3" fmla="*/ 131889 h 131888"/>
                  <a:gd name="connsiteX4" fmla="*/ 106 w 105066"/>
                  <a:gd name="connsiteY4" fmla="*/ 17447 h 131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066" h="131888">
                    <a:moveTo>
                      <a:pt x="106" y="17447"/>
                    </a:moveTo>
                    <a:cubicBezTo>
                      <a:pt x="106" y="17447"/>
                      <a:pt x="-5276" y="-1183"/>
                      <a:pt x="60609" y="59"/>
                    </a:cubicBezTo>
                    <a:cubicBezTo>
                      <a:pt x="60609" y="59"/>
                      <a:pt x="107509" y="59"/>
                      <a:pt x="104966" y="65944"/>
                    </a:cubicBezTo>
                    <a:cubicBezTo>
                      <a:pt x="102423" y="131830"/>
                      <a:pt x="39318" y="131889"/>
                      <a:pt x="39318" y="131889"/>
                    </a:cubicBezTo>
                    <a:cubicBezTo>
                      <a:pt x="39318" y="131889"/>
                      <a:pt x="84089" y="-650"/>
                      <a:pt x="106" y="17447"/>
                    </a:cubicBezTo>
                    <a:close/>
                  </a:path>
                </a:pathLst>
              </a:custGeom>
              <a:solidFill>
                <a:schemeClr val="tx1"/>
              </a:solidFill>
              <a:ln w="59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18">
                  <a:latin typeface="Montserrat" pitchFamily="2" charset="77"/>
                </a:endParaRPr>
              </a:p>
            </p:txBody>
          </p:sp>
        </p:grpSp>
      </p:grpSp>
      <p:pic>
        <p:nvPicPr>
          <p:cNvPr id="2" name="Google Shape;106;p3">
            <a:extLst>
              <a:ext uri="{FF2B5EF4-FFF2-40B4-BE49-F238E27FC236}">
                <a16:creationId xmlns:a16="http://schemas.microsoft.com/office/drawing/2014/main" id="{84F4A3F5-F4D2-C5E1-CD61-3C819B68176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89" y="1104347"/>
            <a:ext cx="4463406" cy="85749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08;p3">
            <a:extLst>
              <a:ext uri="{FF2B5EF4-FFF2-40B4-BE49-F238E27FC236}">
                <a16:creationId xmlns:a16="http://schemas.microsoft.com/office/drawing/2014/main" id="{B954468B-4755-FAE1-F6AE-F9F0416787E7}"/>
              </a:ext>
            </a:extLst>
          </p:cNvPr>
          <p:cNvSpPr/>
          <p:nvPr/>
        </p:nvSpPr>
        <p:spPr>
          <a:xfrm>
            <a:off x="50765" y="1242945"/>
            <a:ext cx="4301451" cy="517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9906" tIns="69934" rIns="139906" bIns="69934" anchor="t" anchorCtr="0">
            <a:spAutoFit/>
          </a:bodyPr>
          <a:lstStyle/>
          <a:p>
            <a:pPr lvl="0">
              <a:buSzPts val="1600"/>
            </a:pPr>
            <a:r>
              <a:rPr lang="hu-HU" sz="2448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BusyBees</a:t>
            </a:r>
            <a:r>
              <a:rPr lang="hu-HU" sz="2448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Üzleti Játék</a:t>
            </a:r>
            <a:endParaRPr lang="es-ES" sz="2448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6197392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AA73F-EA81-5F6D-1DB6-8A3953E9E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518" y="779559"/>
            <a:ext cx="2790743" cy="1186819"/>
          </a:xfrm>
          <a:solidFill>
            <a:schemeClr val="accent6">
              <a:lumMod val="20000"/>
              <a:lumOff val="80000"/>
            </a:schemeClr>
          </a:solidFill>
        </p:spPr>
        <p:txBody>
          <a:bodyPr vert="horz" lIns="139929" tIns="69965" rIns="139929" bIns="69965" rtlCol="0" anchor="b">
            <a:normAutofit fontScale="90000"/>
          </a:bodyPr>
          <a:lstStyle/>
          <a:p>
            <a:pPr>
              <a:spcBef>
                <a:spcPct val="0"/>
              </a:spcBef>
            </a:pPr>
            <a:r>
              <a:rPr lang="hu-HU" sz="2295" dirty="0">
                <a:latin typeface="Montserrat" pitchFamily="2" charset="77"/>
              </a:rPr>
              <a:t>PÉLDA: </a:t>
            </a:r>
            <a:r>
              <a:rPr lang="hu-HU" sz="2295" dirty="0">
                <a:latin typeface="Maiandra GD" panose="020E0502030308020204" pitchFamily="34" charset="0"/>
              </a:rPr>
              <a:t>Műanyagmentes csomagolás</a:t>
            </a:r>
            <a:endParaRPr lang="en-US" sz="2295" b="1" dirty="0">
              <a:latin typeface="Maiandra GD" panose="020E0502030308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5D37AB-819E-F4E5-05F3-AA5DE52C6C76}"/>
              </a:ext>
            </a:extLst>
          </p:cNvPr>
          <p:cNvSpPr txBox="1"/>
          <p:nvPr/>
        </p:nvSpPr>
        <p:spPr>
          <a:xfrm>
            <a:off x="657519" y="2163084"/>
            <a:ext cx="3071644" cy="20033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139929" tIns="69965" rIns="139929" bIns="69965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918"/>
              </a:spcAft>
            </a:pPr>
            <a:r>
              <a:rPr lang="hu-HU" sz="1530" dirty="0">
                <a:latin typeface="Maiandra GD" panose="020E0502030308020204" pitchFamily="34" charset="0"/>
              </a:rPr>
              <a:t>Egy kisvállalkozás blogot indít amelyben felhívja a figyelmet arra, hogy áttérnek a műanyagmentes csomagolásra </a:t>
            </a:r>
          </a:p>
          <a:p>
            <a:pPr>
              <a:lnSpc>
                <a:spcPct val="90000"/>
              </a:lnSpc>
              <a:spcAft>
                <a:spcPts val="918"/>
              </a:spcAft>
            </a:pPr>
            <a:r>
              <a:rPr lang="hu-HU" sz="1530" dirty="0">
                <a:latin typeface="Maiandra GD" panose="020E0502030308020204" pitchFamily="34" charset="0"/>
              </a:rPr>
              <a:t>A blog megosztja a vállalat erőfeszítéseit, kihívásait és eredményeit a környezetbarát alternatívák bevezetése terén.</a:t>
            </a:r>
            <a:endParaRPr lang="en-US" sz="1530" dirty="0">
              <a:latin typeface="Maiandra GD" panose="020E0502030308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F07DBF-11C5-D8B1-3B92-A07EF17031A2}"/>
              </a:ext>
            </a:extLst>
          </p:cNvPr>
          <p:cNvSpPr txBox="1"/>
          <p:nvPr/>
        </p:nvSpPr>
        <p:spPr>
          <a:xfrm>
            <a:off x="4568464" y="5134275"/>
            <a:ext cx="3523978" cy="3277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530" dirty="0"/>
              <a:t>Forrás: </a:t>
            </a:r>
            <a:r>
              <a:rPr lang="hu-HU" sz="1530" dirty="0" err="1"/>
              <a:t>Flickr</a:t>
            </a:r>
            <a:r>
              <a:rPr lang="hu-HU" sz="1530" dirty="0"/>
              <a:t>, megjelent:</a:t>
            </a:r>
            <a:r>
              <a:rPr lang="en-GB" sz="1530" b="1" dirty="0">
                <a:solidFill>
                  <a:srgbClr val="000000"/>
                </a:solidFill>
                <a:latin typeface="Roboto Condensed" panose="020F0502020204030204" pitchFamily="34" charset="0"/>
              </a:rPr>
              <a:t>CC BY-NC-ND 2.0</a:t>
            </a:r>
            <a:endParaRPr lang="en-HU" sz="1530" dirty="0"/>
          </a:p>
        </p:txBody>
      </p:sp>
      <p:pic>
        <p:nvPicPr>
          <p:cNvPr id="11" name="Picture 10" descr="A close-up of several boxes&#10;&#10;Description automatically generated">
            <a:extLst>
              <a:ext uri="{FF2B5EF4-FFF2-40B4-BE49-F238E27FC236}">
                <a16:creationId xmlns:a16="http://schemas.microsoft.com/office/drawing/2014/main" id="{D477F30E-E7D9-0E99-0B79-A2B551FC3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9438" y="918986"/>
            <a:ext cx="4487043" cy="297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2174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9B7A4-CF38-7633-C541-9A8F25F7C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40" y="970353"/>
            <a:ext cx="8229600" cy="568200"/>
          </a:xfrm>
        </p:spPr>
        <p:txBody>
          <a:bodyPr>
            <a:normAutofit fontScale="90000"/>
          </a:bodyPr>
          <a:lstStyle/>
          <a:p>
            <a:r>
              <a:rPr lang="hu-HU" dirty="0"/>
              <a:t>MI a projektekben - Példák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DA2D55-2803-8B49-198F-B9AF33EFA73C}"/>
              </a:ext>
            </a:extLst>
          </p:cNvPr>
          <p:cNvSpPr txBox="1"/>
          <p:nvPr/>
        </p:nvSpPr>
        <p:spPr>
          <a:xfrm>
            <a:off x="500932" y="2041626"/>
            <a:ext cx="3526403" cy="34163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b="1" dirty="0"/>
              <a:t>KKV </a:t>
            </a:r>
            <a:r>
              <a:rPr lang="en-GB" b="1" dirty="0" err="1"/>
              <a:t>profil</a:t>
            </a:r>
            <a:r>
              <a:rPr lang="en-GB" b="1" dirty="0"/>
              <a:t>: </a:t>
            </a:r>
            <a:r>
              <a:rPr lang="en-GB" b="1" dirty="0" err="1"/>
              <a:t>gyártás</a:t>
            </a:r>
            <a:endParaRPr lang="en-GB" b="1" dirty="0"/>
          </a:p>
          <a:p>
            <a:pPr>
              <a:buNone/>
            </a:pPr>
            <a:r>
              <a:rPr lang="en-GB" b="1" dirty="0" err="1"/>
              <a:t>Téma</a:t>
            </a:r>
            <a:r>
              <a:rPr lang="en-GB" b="1" dirty="0"/>
              <a:t>:</a:t>
            </a:r>
            <a:r>
              <a:rPr lang="en-GB" dirty="0"/>
              <a:t> </a:t>
            </a:r>
            <a:r>
              <a:rPr lang="en-GB" dirty="0" err="1"/>
              <a:t>környezeti</a:t>
            </a:r>
            <a:r>
              <a:rPr lang="en-GB" dirty="0"/>
              <a:t> </a:t>
            </a:r>
            <a:r>
              <a:rPr lang="en-GB" dirty="0" err="1"/>
              <a:t>fenntarthatóság</a:t>
            </a:r>
            <a:r>
              <a:rPr lang="en-GB" dirty="0"/>
              <a:t>, </a:t>
            </a:r>
            <a:r>
              <a:rPr lang="en-GB" dirty="0" err="1"/>
              <a:t>energiahatékonyság</a:t>
            </a:r>
            <a:endParaRPr lang="en-GB" dirty="0"/>
          </a:p>
          <a:p>
            <a:pPr>
              <a:buNone/>
            </a:pPr>
            <a:r>
              <a:rPr lang="en-GB" b="1" dirty="0" err="1"/>
              <a:t>Projektcím</a:t>
            </a:r>
            <a:r>
              <a:rPr lang="en-GB" b="1" dirty="0"/>
              <a:t>:</a:t>
            </a:r>
            <a:r>
              <a:rPr lang="en-GB" dirty="0"/>
              <a:t> </a:t>
            </a:r>
            <a:r>
              <a:rPr lang="en-GB" dirty="0" err="1"/>
              <a:t>Zöldebb</a:t>
            </a:r>
            <a:r>
              <a:rPr lang="en-GB" dirty="0"/>
              <a:t> </a:t>
            </a:r>
            <a:r>
              <a:rPr lang="en-GB" dirty="0" err="1"/>
              <a:t>gyártásért</a:t>
            </a:r>
            <a:r>
              <a:rPr lang="en-GB" dirty="0"/>
              <a:t>!</a:t>
            </a:r>
            <a:br>
              <a:rPr lang="en-GB" dirty="0"/>
            </a:br>
            <a:r>
              <a:rPr lang="en-GB" b="1" dirty="0" err="1"/>
              <a:t>Cél</a:t>
            </a:r>
            <a:r>
              <a:rPr lang="en-GB" b="1" dirty="0"/>
              <a:t>:</a:t>
            </a:r>
            <a:r>
              <a:rPr lang="en-GB" dirty="0"/>
              <a:t> a </a:t>
            </a:r>
            <a:r>
              <a:rPr lang="en-GB" dirty="0" err="1"/>
              <a:t>diákok</a:t>
            </a:r>
            <a:r>
              <a:rPr lang="en-GB" dirty="0"/>
              <a:t> </a:t>
            </a:r>
            <a:r>
              <a:rPr lang="en-GB" dirty="0" err="1"/>
              <a:t>azonosítják</a:t>
            </a:r>
            <a:r>
              <a:rPr lang="en-GB" dirty="0"/>
              <a:t>, </a:t>
            </a:r>
            <a:r>
              <a:rPr lang="en-GB" dirty="0" err="1"/>
              <a:t>hogyan</a:t>
            </a:r>
            <a:r>
              <a:rPr lang="en-GB" dirty="0"/>
              <a:t> </a:t>
            </a:r>
            <a:r>
              <a:rPr lang="en-GB" dirty="0" err="1"/>
              <a:t>lehet</a:t>
            </a:r>
            <a:r>
              <a:rPr lang="en-GB" dirty="0"/>
              <a:t> </a:t>
            </a:r>
            <a:r>
              <a:rPr lang="en-GB" dirty="0" err="1"/>
              <a:t>csökkenteni</a:t>
            </a:r>
            <a:r>
              <a:rPr lang="en-GB" dirty="0"/>
              <a:t> a </a:t>
            </a:r>
            <a:r>
              <a:rPr lang="en-GB" dirty="0" err="1"/>
              <a:t>cég</a:t>
            </a:r>
            <a:r>
              <a:rPr lang="en-GB" dirty="0"/>
              <a:t> </a:t>
            </a:r>
            <a:r>
              <a:rPr lang="en-GB" dirty="0" err="1"/>
              <a:t>energiafelhasználását</a:t>
            </a:r>
            <a:r>
              <a:rPr lang="en-GB" dirty="0"/>
              <a:t> </a:t>
            </a:r>
            <a:r>
              <a:rPr lang="en-GB" dirty="0" err="1"/>
              <a:t>vagy</a:t>
            </a:r>
            <a:r>
              <a:rPr lang="en-GB" dirty="0"/>
              <a:t> </a:t>
            </a:r>
            <a:r>
              <a:rPr lang="en-GB" dirty="0" err="1"/>
              <a:t>hulladék</a:t>
            </a:r>
            <a:r>
              <a:rPr lang="en-GB" dirty="0"/>
              <a:t> </a:t>
            </a:r>
            <a:r>
              <a:rPr lang="en-GB" dirty="0" err="1"/>
              <a:t>termelést</a:t>
            </a:r>
            <a:r>
              <a:rPr lang="en-GB" dirty="0"/>
              <a:t>, </a:t>
            </a:r>
            <a:r>
              <a:rPr lang="en-GB" b="1" dirty="0"/>
              <a:t>MI-t </a:t>
            </a:r>
            <a:r>
              <a:rPr lang="en-GB" b="1" dirty="0" err="1"/>
              <a:t>használnak</a:t>
            </a:r>
            <a:r>
              <a:rPr lang="en-GB" b="1" dirty="0"/>
              <a:t> </a:t>
            </a:r>
            <a:r>
              <a:rPr lang="en-GB" b="1" dirty="0" err="1"/>
              <a:t>az</a:t>
            </a:r>
            <a:r>
              <a:rPr lang="en-GB" b="1" dirty="0"/>
              <a:t> </a:t>
            </a:r>
            <a:r>
              <a:rPr lang="en-GB" b="1" dirty="0" err="1"/>
              <a:t>energiaadatok</a:t>
            </a:r>
            <a:r>
              <a:rPr lang="en-GB" b="1" dirty="0"/>
              <a:t> </a:t>
            </a:r>
            <a:r>
              <a:rPr lang="en-GB" b="1" dirty="0" err="1"/>
              <a:t>elemzésére</a:t>
            </a:r>
            <a:r>
              <a:rPr lang="en-GB" dirty="0"/>
              <a:t> (pl. </a:t>
            </a:r>
            <a:r>
              <a:rPr lang="en-GB" dirty="0" err="1"/>
              <a:t>hőmérséklet</a:t>
            </a:r>
            <a:r>
              <a:rPr lang="en-GB" dirty="0"/>
              <a:t>, </a:t>
            </a:r>
            <a:r>
              <a:rPr lang="en-GB" dirty="0" err="1"/>
              <a:t>géphasználat</a:t>
            </a:r>
            <a:r>
              <a:rPr lang="en-GB" dirty="0"/>
              <a:t>, </a:t>
            </a:r>
            <a:r>
              <a:rPr lang="en-GB" dirty="0" err="1"/>
              <a:t>világítás</a:t>
            </a:r>
            <a:r>
              <a:rPr lang="en-GB" dirty="0"/>
              <a:t> </a:t>
            </a:r>
            <a:r>
              <a:rPr lang="en-GB" dirty="0" err="1"/>
              <a:t>adatai</a:t>
            </a:r>
            <a:r>
              <a:rPr lang="en-GB" dirty="0"/>
              <a:t> </a:t>
            </a:r>
            <a:r>
              <a:rPr lang="en-GB" dirty="0" err="1"/>
              <a:t>alapján</a:t>
            </a:r>
            <a:r>
              <a:rPr lang="en-GB" dirty="0"/>
              <a:t> </a:t>
            </a:r>
            <a:r>
              <a:rPr lang="en-GB" dirty="0" err="1"/>
              <a:t>javaslatok</a:t>
            </a:r>
            <a:r>
              <a:rPr lang="en-GB" dirty="0"/>
              <a:t> </a:t>
            </a:r>
            <a:r>
              <a:rPr lang="en-GB" dirty="0" err="1"/>
              <a:t>adása</a:t>
            </a:r>
            <a:r>
              <a:rPr lang="en-GB" dirty="0"/>
              <a:t> a </a:t>
            </a:r>
            <a:r>
              <a:rPr lang="en-GB" dirty="0" err="1"/>
              <a:t>takarékosságra</a:t>
            </a:r>
            <a:r>
              <a:rPr lang="en-GB" dirty="0"/>
              <a:t>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2E2AAF-BE8D-FB46-B3FC-0C5F559D8B56}"/>
              </a:ext>
            </a:extLst>
          </p:cNvPr>
          <p:cNvSpPr txBox="1"/>
          <p:nvPr/>
        </p:nvSpPr>
        <p:spPr>
          <a:xfrm>
            <a:off x="4712473" y="2180126"/>
            <a:ext cx="3526403" cy="3139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b="1" dirty="0"/>
              <a:t>KKV </a:t>
            </a:r>
            <a:r>
              <a:rPr lang="en-GB" b="1" dirty="0" err="1"/>
              <a:t>profil</a:t>
            </a:r>
            <a:r>
              <a:rPr lang="en-GB" b="1" dirty="0"/>
              <a:t>: </a:t>
            </a:r>
            <a:r>
              <a:rPr lang="en-GB" b="1" dirty="0" err="1"/>
              <a:t>informatika</a:t>
            </a:r>
            <a:endParaRPr lang="en-GB" b="1" dirty="0"/>
          </a:p>
          <a:p>
            <a:pPr>
              <a:buNone/>
            </a:pPr>
            <a:r>
              <a:rPr lang="en-GB" b="1" dirty="0" err="1"/>
              <a:t>Téma</a:t>
            </a:r>
            <a:r>
              <a:rPr lang="en-GB" b="1" dirty="0"/>
              <a:t>:</a:t>
            </a:r>
            <a:r>
              <a:rPr lang="en-GB" dirty="0"/>
              <a:t> </a:t>
            </a:r>
            <a:r>
              <a:rPr lang="en-GB" dirty="0" err="1"/>
              <a:t>digitális</a:t>
            </a:r>
            <a:r>
              <a:rPr lang="en-GB" dirty="0"/>
              <a:t> </a:t>
            </a:r>
            <a:r>
              <a:rPr lang="en-GB" dirty="0" err="1"/>
              <a:t>felelősség</a:t>
            </a:r>
            <a:r>
              <a:rPr lang="en-GB" dirty="0"/>
              <a:t>, </a:t>
            </a:r>
            <a:r>
              <a:rPr lang="en-GB" dirty="0" err="1"/>
              <a:t>etikus</a:t>
            </a:r>
            <a:r>
              <a:rPr lang="en-GB" dirty="0"/>
              <a:t> </a:t>
            </a:r>
            <a:r>
              <a:rPr lang="en-GB" dirty="0" err="1"/>
              <a:t>adatkezelés</a:t>
            </a:r>
            <a:endParaRPr lang="en-GB" dirty="0"/>
          </a:p>
          <a:p>
            <a:pPr>
              <a:buNone/>
            </a:pPr>
            <a:r>
              <a:rPr lang="en-GB" b="1" dirty="0" err="1"/>
              <a:t>Projektcím</a:t>
            </a:r>
            <a:r>
              <a:rPr lang="en-GB" b="1" dirty="0"/>
              <a:t>:</a:t>
            </a:r>
            <a:r>
              <a:rPr lang="en-GB" dirty="0"/>
              <a:t> </a:t>
            </a:r>
            <a:r>
              <a:rPr lang="en-GB" dirty="0" err="1"/>
              <a:t>Etikus</a:t>
            </a:r>
            <a:r>
              <a:rPr lang="en-GB" dirty="0"/>
              <a:t> </a:t>
            </a:r>
            <a:r>
              <a:rPr lang="en-GB" dirty="0" err="1"/>
              <a:t>algoritmus</a:t>
            </a:r>
            <a:r>
              <a:rPr lang="en-GB" dirty="0"/>
              <a:t>!</a:t>
            </a:r>
            <a:br>
              <a:rPr lang="en-GB" dirty="0"/>
            </a:br>
            <a:r>
              <a:rPr lang="en-GB" b="1" dirty="0" err="1"/>
              <a:t>Cél</a:t>
            </a:r>
            <a:r>
              <a:rPr lang="en-GB" b="1" dirty="0"/>
              <a:t>:</a:t>
            </a:r>
            <a:r>
              <a:rPr lang="en-GB" dirty="0"/>
              <a:t> </a:t>
            </a:r>
            <a:r>
              <a:rPr lang="en-GB" dirty="0" err="1"/>
              <a:t>diákok</a:t>
            </a:r>
            <a:r>
              <a:rPr lang="en-GB" dirty="0"/>
              <a:t> </a:t>
            </a:r>
            <a:r>
              <a:rPr lang="en-GB" dirty="0" err="1"/>
              <a:t>megértik</a:t>
            </a:r>
            <a:r>
              <a:rPr lang="en-GB" dirty="0"/>
              <a:t>, </a:t>
            </a:r>
            <a:r>
              <a:rPr lang="en-GB" dirty="0" err="1"/>
              <a:t>hogy</a:t>
            </a:r>
            <a:r>
              <a:rPr lang="en-GB" dirty="0"/>
              <a:t> </a:t>
            </a:r>
            <a:r>
              <a:rPr lang="en-GB" dirty="0" err="1"/>
              <a:t>az</a:t>
            </a:r>
            <a:r>
              <a:rPr lang="en-GB" dirty="0"/>
              <a:t> MI </a:t>
            </a:r>
            <a:r>
              <a:rPr lang="en-GB" dirty="0" err="1"/>
              <a:t>fejlesztéséhez</a:t>
            </a:r>
            <a:r>
              <a:rPr lang="en-GB" dirty="0"/>
              <a:t> </a:t>
            </a:r>
            <a:r>
              <a:rPr lang="en-GB" dirty="0" err="1"/>
              <a:t>etikus</a:t>
            </a:r>
            <a:r>
              <a:rPr lang="en-GB" dirty="0"/>
              <a:t>, </a:t>
            </a:r>
            <a:r>
              <a:rPr lang="en-GB" dirty="0" err="1"/>
              <a:t>társadalmi</a:t>
            </a:r>
            <a:r>
              <a:rPr lang="en-GB" dirty="0"/>
              <a:t> </a:t>
            </a:r>
            <a:r>
              <a:rPr lang="en-GB" dirty="0" err="1"/>
              <a:t>és</a:t>
            </a:r>
            <a:r>
              <a:rPr lang="en-GB" dirty="0"/>
              <a:t> </a:t>
            </a:r>
            <a:r>
              <a:rPr lang="en-GB" dirty="0" err="1"/>
              <a:t>környezeti</a:t>
            </a:r>
            <a:r>
              <a:rPr lang="en-GB" dirty="0"/>
              <a:t> </a:t>
            </a:r>
            <a:r>
              <a:rPr lang="en-GB" dirty="0" err="1"/>
              <a:t>elvek</a:t>
            </a:r>
            <a:r>
              <a:rPr lang="en-GB" dirty="0"/>
              <a:t> is </a:t>
            </a:r>
            <a:r>
              <a:rPr lang="en-GB" dirty="0" err="1"/>
              <a:t>tartoznak</a:t>
            </a:r>
            <a:r>
              <a:rPr lang="en-GB" dirty="0"/>
              <a:t>, M-</a:t>
            </a:r>
            <a:r>
              <a:rPr lang="en-GB" dirty="0" err="1"/>
              <a:t>vel</a:t>
            </a:r>
            <a:r>
              <a:rPr lang="en-GB" dirty="0"/>
              <a:t> </a:t>
            </a:r>
            <a:r>
              <a:rPr lang="en-GB" dirty="0" err="1"/>
              <a:t>modellezik</a:t>
            </a:r>
            <a:r>
              <a:rPr lang="en-GB" dirty="0"/>
              <a:t> a </a:t>
            </a:r>
            <a:r>
              <a:rPr lang="en-GB" dirty="0" err="1"/>
              <a:t>döntések</a:t>
            </a:r>
            <a:r>
              <a:rPr lang="en-GB" dirty="0"/>
              <a:t> </a:t>
            </a:r>
            <a:r>
              <a:rPr lang="en-GB" dirty="0" err="1"/>
              <a:t>hatását</a:t>
            </a:r>
            <a:r>
              <a:rPr lang="en-GB" dirty="0"/>
              <a:t>: pl. </a:t>
            </a:r>
            <a:r>
              <a:rPr lang="en-GB" dirty="0" err="1"/>
              <a:t>hogyan</a:t>
            </a:r>
            <a:r>
              <a:rPr lang="en-GB" dirty="0"/>
              <a:t> </a:t>
            </a:r>
            <a:r>
              <a:rPr lang="en-GB" dirty="0" err="1"/>
              <a:t>változik</a:t>
            </a:r>
            <a:r>
              <a:rPr lang="en-GB" dirty="0"/>
              <a:t> </a:t>
            </a:r>
            <a:r>
              <a:rPr lang="en-GB" dirty="0" err="1"/>
              <a:t>az</a:t>
            </a:r>
            <a:r>
              <a:rPr lang="en-GB" dirty="0"/>
              <a:t> </a:t>
            </a:r>
            <a:r>
              <a:rPr lang="en-GB" dirty="0" err="1"/>
              <a:t>ügyfélbizalom</a:t>
            </a:r>
            <a:r>
              <a:rPr lang="en-GB" dirty="0"/>
              <a:t>, ha </a:t>
            </a:r>
            <a:r>
              <a:rPr lang="en-GB" dirty="0" err="1"/>
              <a:t>az</a:t>
            </a:r>
            <a:r>
              <a:rPr lang="en-GB" dirty="0"/>
              <a:t> </a:t>
            </a:r>
            <a:r>
              <a:rPr lang="en-GB" dirty="0" err="1"/>
              <a:t>adatokat</a:t>
            </a:r>
            <a:r>
              <a:rPr lang="en-GB" dirty="0"/>
              <a:t> </a:t>
            </a:r>
            <a:r>
              <a:rPr lang="en-GB" dirty="0" err="1"/>
              <a:t>átláthatóbban</a:t>
            </a:r>
            <a:r>
              <a:rPr lang="en-GB" dirty="0"/>
              <a:t> </a:t>
            </a:r>
            <a:r>
              <a:rPr lang="en-GB" dirty="0" err="1"/>
              <a:t>kezelik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854195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EA85D-863F-A9C2-B2AA-2BDF17D8D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34400"/>
            <a:ext cx="8229600" cy="1438903"/>
          </a:xfrm>
        </p:spPr>
        <p:txBody>
          <a:bodyPr>
            <a:normAutofit fontScale="90000"/>
          </a:bodyPr>
          <a:lstStyle/>
          <a:p>
            <a:br>
              <a:rPr lang="hu-HU" dirty="0"/>
            </a:br>
            <a:r>
              <a:rPr lang="hu-HU" dirty="0"/>
              <a:t>Digitális tudatosság – az MI korszak kulcskérdése</a:t>
            </a:r>
            <a:br>
              <a:rPr lang="hu-HU" dirty="0"/>
            </a:br>
            <a:endParaRPr lang="hu-H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CED3C8-ECB5-A84C-39E7-56A14A25416A}"/>
              </a:ext>
            </a:extLst>
          </p:cNvPr>
          <p:cNvSpPr txBox="1"/>
          <p:nvPr/>
        </p:nvSpPr>
        <p:spPr>
          <a:xfrm>
            <a:off x="1509823" y="2657058"/>
            <a:ext cx="612435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A mesterséges intelligencia korszakában a digitális tudatosság és a kritikus gondolkodás mindennél fontosabb – Fejlesztése a tanárok nélkül lehetetlen!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Megoldhatatlannak tűnnek a túlzott képernyőhasználatból (tiniknél napi 4-5 óra) eredő problémák ...</a:t>
            </a:r>
          </a:p>
        </p:txBody>
      </p:sp>
    </p:spTree>
    <p:extLst>
      <p:ext uri="{BB962C8B-B14F-4D97-AF65-F5344CB8AC3E}">
        <p14:creationId xmlns:p14="http://schemas.microsoft.com/office/powerpoint/2010/main" val="59599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4F2A2-A0CD-B4F9-9EE6-C2310F3C83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625182"/>
            <a:ext cx="7772400" cy="1470025"/>
          </a:xfrm>
        </p:spPr>
        <p:txBody>
          <a:bodyPr/>
          <a:lstStyle/>
          <a:p>
            <a:r>
              <a:rPr lang="en-HU" dirty="0"/>
              <a:t>DIGITÁLIS állampolgárság és Médiatudatosság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DD06BD1-2B5A-0DFA-561D-94C2AE29D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828" y="1645920"/>
            <a:ext cx="3566160" cy="356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87E7F4-5973-2FD5-1271-6B8D614066DD}"/>
              </a:ext>
            </a:extLst>
          </p:cNvPr>
          <p:cNvSpPr txBox="1"/>
          <p:nvPr/>
        </p:nvSpPr>
        <p:spPr>
          <a:xfrm>
            <a:off x="685800" y="5212080"/>
            <a:ext cx="79798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3600" dirty="0"/>
              <a:t>https://</a:t>
            </a:r>
            <a:r>
              <a:rPr lang="hu-HU" sz="3600" dirty="0" err="1"/>
              <a:t>digi-aware-elearninghub.com</a:t>
            </a:r>
            <a:r>
              <a:rPr lang="hu-HU" sz="36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7125824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different poses&#10;&#10;AI-generated content may be incorrect.">
            <a:extLst>
              <a:ext uri="{FF2B5EF4-FFF2-40B4-BE49-F238E27FC236}">
                <a16:creationId xmlns:a16="http://schemas.microsoft.com/office/drawing/2014/main" id="{5C35F5DE-BAC1-82B7-9F74-D179C34C4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050" y="1098550"/>
            <a:ext cx="7772400" cy="46231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507F30-68AE-8187-782E-81B255A27BF6}"/>
              </a:ext>
            </a:extLst>
          </p:cNvPr>
          <p:cNvSpPr txBox="1"/>
          <p:nvPr/>
        </p:nvSpPr>
        <p:spPr>
          <a:xfrm>
            <a:off x="2913322" y="6341434"/>
            <a:ext cx="378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Ingyenes tananyagok pedagógusoknak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8574E3-DEAD-758F-D8E4-00A60D369D75}"/>
              </a:ext>
            </a:extLst>
          </p:cNvPr>
          <p:cNvSpPr txBox="1"/>
          <p:nvPr/>
        </p:nvSpPr>
        <p:spPr>
          <a:xfrm>
            <a:off x="2094613" y="5972102"/>
            <a:ext cx="58053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>
                <a:hlinkClick r:id="rId3"/>
              </a:rPr>
              <a:t>https://digi-aware-elearninghub.com/hu/modules/</a:t>
            </a:r>
            <a:r>
              <a:rPr lang="hu-HU" dirty="0"/>
              <a:t> </a:t>
            </a:r>
          </a:p>
        </p:txBody>
      </p:sp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58847C4-417E-1A3F-0F2D-B80B13DA439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007" t="41280" r="23316" b="32785"/>
          <a:stretch>
            <a:fillRect/>
          </a:stretch>
        </p:blipFill>
        <p:spPr>
          <a:xfrm>
            <a:off x="837237" y="305866"/>
            <a:ext cx="7062753" cy="54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1562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9BF0C-156F-3223-E27C-9CCF5E760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529"/>
          </a:xfrm>
        </p:spPr>
        <p:txBody>
          <a:bodyPr>
            <a:normAutofit fontScale="90000"/>
          </a:bodyPr>
          <a:lstStyle/>
          <a:p>
            <a:r>
              <a:rPr lang="hu-HU" dirty="0"/>
              <a:t>Letölthető kézikönyv tanároknak</a:t>
            </a:r>
          </a:p>
        </p:txBody>
      </p:sp>
      <p:pic>
        <p:nvPicPr>
          <p:cNvPr id="6" name="Picture 5" descr="A group of people using a computer&#10;&#10;AI-generated content may be incorrect.">
            <a:extLst>
              <a:ext uri="{FF2B5EF4-FFF2-40B4-BE49-F238E27FC236}">
                <a16:creationId xmlns:a16="http://schemas.microsoft.com/office/drawing/2014/main" id="{9E219B35-01BC-FE47-67D9-EA5F5D3ED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048" y="981167"/>
            <a:ext cx="5964864" cy="54012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DBEA75-D091-1F39-7F79-C2123ACD488F}"/>
              </a:ext>
            </a:extLst>
          </p:cNvPr>
          <p:cNvSpPr txBox="1"/>
          <p:nvPr/>
        </p:nvSpPr>
        <p:spPr>
          <a:xfrm>
            <a:off x="3551275" y="6382421"/>
            <a:ext cx="2625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>
                <a:hlinkClick r:id="rId3"/>
              </a:rPr>
              <a:t>Digi’Aware-eLearning-Hub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851043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A26AA-35C5-9A35-DEA6-4E5126DF3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Különösen ajánlott modulok a digitális tudatosság fejlesztéséhez</a:t>
            </a:r>
          </a:p>
        </p:txBody>
      </p:sp>
      <p:pic>
        <p:nvPicPr>
          <p:cNvPr id="4" name="Picture 3" descr="A person standing next to a store&#10;&#10;AI-generated content may be incorrect.">
            <a:extLst>
              <a:ext uri="{FF2B5EF4-FFF2-40B4-BE49-F238E27FC236}">
                <a16:creationId xmlns:a16="http://schemas.microsoft.com/office/drawing/2014/main" id="{F78DC059-B284-8262-6C29-8742CBFAB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126" y="1743740"/>
            <a:ext cx="3518753" cy="4135441"/>
          </a:xfrm>
          <a:prstGeom prst="rect">
            <a:avLst/>
          </a:prstGeom>
        </p:spPr>
      </p:pic>
      <p:pic>
        <p:nvPicPr>
          <p:cNvPr id="10" name="Picture 9" descr="A person standing in front of a computer&#10;&#10;AI-generated content may be incorrect.">
            <a:extLst>
              <a:ext uri="{FF2B5EF4-FFF2-40B4-BE49-F238E27FC236}">
                <a16:creationId xmlns:a16="http://schemas.microsoft.com/office/drawing/2014/main" id="{2E24B210-E6A3-1183-8568-59A4D15DD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6639" y="2179314"/>
            <a:ext cx="3852087" cy="446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587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pple with a leaf and blue lines&#10;&#10;AI-generated content may be incorrect.">
            <a:extLst>
              <a:ext uri="{FF2B5EF4-FFF2-40B4-BE49-F238E27FC236}">
                <a16:creationId xmlns:a16="http://schemas.microsoft.com/office/drawing/2014/main" id="{5B647295-748C-2E2E-4D3D-A50DB2E7D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4558" y="424556"/>
            <a:ext cx="1479776" cy="135293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0503B92-9750-6F9A-7748-3DF25671B515}"/>
              </a:ext>
            </a:extLst>
          </p:cNvPr>
          <p:cNvGrpSpPr/>
          <p:nvPr/>
        </p:nvGrpSpPr>
        <p:grpSpPr>
          <a:xfrm>
            <a:off x="171658" y="1448681"/>
            <a:ext cx="8462675" cy="5105611"/>
            <a:chOff x="2946547" y="1898650"/>
            <a:chExt cx="4762500" cy="3060700"/>
          </a:xfrm>
        </p:grpSpPr>
        <p:pic>
          <p:nvPicPr>
            <p:cNvPr id="7" name="Picture 6" descr="A map of the country&#10;&#10;AI-generated content may be incorrect.">
              <a:extLst>
                <a:ext uri="{FF2B5EF4-FFF2-40B4-BE49-F238E27FC236}">
                  <a16:creationId xmlns:a16="http://schemas.microsoft.com/office/drawing/2014/main" id="{59C6435E-616C-F33A-07DB-7D06ADE01F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46547" y="1898650"/>
              <a:ext cx="4762500" cy="30607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5531187-3236-6084-06A9-9AE6EAE94915}"/>
                </a:ext>
              </a:extLst>
            </p:cNvPr>
            <p:cNvSpPr txBox="1"/>
            <p:nvPr/>
          </p:nvSpPr>
          <p:spPr>
            <a:xfrm>
              <a:off x="2946547" y="3059669"/>
              <a:ext cx="1182227" cy="3272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HU" sz="2400" dirty="0"/>
                <a:t>Szombathely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24B5A2C-0E64-F1B3-E399-107D3F7ABE12}"/>
                </a:ext>
              </a:extLst>
            </p:cNvPr>
            <p:cNvSpPr txBox="1"/>
            <p:nvPr/>
          </p:nvSpPr>
          <p:spPr>
            <a:xfrm>
              <a:off x="5475074" y="3995057"/>
              <a:ext cx="697601" cy="3272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HU" sz="2400" dirty="0"/>
                <a:t>Szeged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3E08DA3-1BE1-4618-8D8B-2099962BDBAD}"/>
                </a:ext>
              </a:extLst>
            </p:cNvPr>
            <p:cNvSpPr txBox="1"/>
            <p:nvPr/>
          </p:nvSpPr>
          <p:spPr>
            <a:xfrm>
              <a:off x="4795119" y="2577522"/>
              <a:ext cx="1172490" cy="3272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HU" sz="2400" dirty="0"/>
                <a:t>Budapest (2)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11B4B9E-FAB7-9151-08FD-F11ED62E0FB6}"/>
                </a:ext>
              </a:extLst>
            </p:cNvPr>
            <p:cNvSpPr txBox="1"/>
            <p:nvPr/>
          </p:nvSpPr>
          <p:spPr>
            <a:xfrm>
              <a:off x="4128774" y="3977773"/>
              <a:ext cx="783276" cy="2836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HU" sz="2000" dirty="0"/>
                <a:t>Szekszárd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78F9210-AE3D-945C-E981-C52865EB18BA}"/>
                </a:ext>
              </a:extLst>
            </p:cNvPr>
            <p:cNvSpPr txBox="1"/>
            <p:nvPr/>
          </p:nvSpPr>
          <p:spPr>
            <a:xfrm>
              <a:off x="4795119" y="2952563"/>
              <a:ext cx="690076" cy="3272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HU" sz="2400" dirty="0"/>
                <a:t>Monor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C837723-D220-0FB5-E8BE-D029BDE230CB}"/>
                </a:ext>
              </a:extLst>
            </p:cNvPr>
            <p:cNvSpPr txBox="1"/>
            <p:nvPr/>
          </p:nvSpPr>
          <p:spPr>
            <a:xfrm>
              <a:off x="5758542" y="3541815"/>
              <a:ext cx="1071466" cy="3272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HU" sz="2400" dirty="0"/>
                <a:t>Békéscsaba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B977169-8C1D-3EF1-8541-1CD1893C69B5}"/>
                </a:ext>
              </a:extLst>
            </p:cNvPr>
            <p:cNvSpPr txBox="1"/>
            <p:nvPr/>
          </p:nvSpPr>
          <p:spPr>
            <a:xfrm>
              <a:off x="3031498" y="4036021"/>
              <a:ext cx="903646" cy="3272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HU" sz="2400" dirty="0"/>
                <a:t>Nagyatád</a:t>
              </a:r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6E4E3FC4-7E20-2DC6-B402-2FE9A1C31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462" y="303707"/>
            <a:ext cx="5971348" cy="860838"/>
          </a:xfrm>
        </p:spPr>
        <p:txBody>
          <a:bodyPr>
            <a:normAutofit/>
          </a:bodyPr>
          <a:lstStyle/>
          <a:p>
            <a:r>
              <a:rPr lang="hu-HU" dirty="0"/>
              <a:t>MI képzések tapasztalatai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4F4CCC-4A61-5B12-9544-905750BC7C7A}"/>
              </a:ext>
            </a:extLst>
          </p:cNvPr>
          <p:cNvSpPr txBox="1"/>
          <p:nvPr/>
        </p:nvSpPr>
        <p:spPr>
          <a:xfrm>
            <a:off x="6568810" y="5421142"/>
            <a:ext cx="2129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/>
              <a:t>~ 200 résztvevő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D53AAF9-BE43-DF36-38AE-CD8F71984EAC}"/>
              </a:ext>
            </a:extLst>
          </p:cNvPr>
          <p:cNvSpPr txBox="1"/>
          <p:nvPr/>
        </p:nvSpPr>
        <p:spPr>
          <a:xfrm>
            <a:off x="1967441" y="1141887"/>
            <a:ext cx="3402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/>
              <a:t>2025. március - augusztus</a:t>
            </a:r>
          </a:p>
        </p:txBody>
      </p:sp>
    </p:spTree>
    <p:extLst>
      <p:ext uri="{BB962C8B-B14F-4D97-AF65-F5344CB8AC3E}">
        <p14:creationId xmlns:p14="http://schemas.microsoft.com/office/powerpoint/2010/main" val="26082284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2EABE-F054-27A5-8192-A5FC2238E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FONTOS linkek értékeléshez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306DA4-895F-704E-2E02-6F95514FFFF2}"/>
              </a:ext>
            </a:extLst>
          </p:cNvPr>
          <p:cNvSpPr txBox="1"/>
          <p:nvPr/>
        </p:nvSpPr>
        <p:spPr>
          <a:xfrm>
            <a:off x="786809" y="2349795"/>
            <a:ext cx="6423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Diákok visszajelzését várjuk: </a:t>
            </a:r>
            <a:r>
              <a:rPr lang="hu-HU" dirty="0">
                <a:hlinkClick r:id="rId2"/>
              </a:rPr>
              <a:t>https://forms.gle/fJCzkVPRZHu8bFiZ8</a:t>
            </a:r>
            <a:r>
              <a:rPr lang="hu-HU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E66805-7935-FAA9-5B97-31EDAF135532}"/>
              </a:ext>
            </a:extLst>
          </p:cNvPr>
          <p:cNvSpPr txBox="1"/>
          <p:nvPr/>
        </p:nvSpPr>
        <p:spPr>
          <a:xfrm>
            <a:off x="786809" y="3769542"/>
            <a:ext cx="6562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Tanárok visszajelzését várjuk: </a:t>
            </a:r>
            <a:r>
              <a:rPr lang="hu-HU" dirty="0">
                <a:hlinkClick r:id="rId3"/>
              </a:rPr>
              <a:t>https://forms.gle/CnB579qkepkzYC1r9</a:t>
            </a:r>
            <a:r>
              <a:rPr lang="hu-H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757103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CAA93-F8C7-D8E1-061D-FE909E3FAF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/>
              <a:t>Köszönet a megtisztelő figyelemért!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9AA41F-2DBB-D113-BD53-34E2B624FFE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/>
              <a:t>Hartyányi Mária</a:t>
            </a:r>
          </a:p>
          <a:p>
            <a:r>
              <a:rPr lang="hu-HU" dirty="0">
                <a:hlinkClick r:id="rId2"/>
              </a:rPr>
              <a:t>maria.hartyanyi@itstudy.hu</a:t>
            </a:r>
            <a:r>
              <a:rPr lang="hu-H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498935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A9589-04BF-D9AB-729F-1E4CE0087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96486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hu-HU" sz="3200" dirty="0"/>
              <a:t>1. Mesterséges intelligencia története, perspektívái a különböző tudományterületeken</a:t>
            </a:r>
            <a:endParaRPr lang="hu-HU" sz="3600" dirty="0"/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EC2355C-9975-4A63-A970-066BC7619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069556"/>
            <a:ext cx="7772400" cy="436726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D1629F1-148B-3802-7F8E-CEB290BE0E82}"/>
              </a:ext>
            </a:extLst>
          </p:cNvPr>
          <p:cNvSpPr txBox="1">
            <a:spLocks/>
          </p:cNvSpPr>
          <p:nvPr/>
        </p:nvSpPr>
        <p:spPr>
          <a:xfrm>
            <a:off x="457200" y="-765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200" dirty="0"/>
              <a:t>A KÉPZÉS TÉMAKÖREI</a:t>
            </a:r>
            <a:endParaRPr lang="hu-HU" sz="3600" dirty="0"/>
          </a:p>
        </p:txBody>
      </p:sp>
    </p:spTree>
    <p:extLst>
      <p:ext uri="{BB962C8B-B14F-4D97-AF65-F5344CB8AC3E}">
        <p14:creationId xmlns:p14="http://schemas.microsoft.com/office/powerpoint/2010/main" val="2359996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E7E01-1C47-A698-6471-79F425259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F07A4-0B8E-42D8-AB12-856686148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90648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hu-HU" sz="3200" dirty="0"/>
              <a:t>2. Az MI fogalma, típusai, gépi tanulás, neurális háló fogalma, nagy nyelvi modellek működése, </a:t>
            </a:r>
            <a:r>
              <a:rPr lang="hu-HU" sz="3200" dirty="0" err="1"/>
              <a:t>tokenizálás</a:t>
            </a:r>
            <a:br>
              <a:rPr lang="hu-HU" sz="3600" dirty="0"/>
            </a:br>
            <a:endParaRPr lang="hu-HU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5CDAC1-8819-7581-53C2-0940B5EE26B4}"/>
              </a:ext>
            </a:extLst>
          </p:cNvPr>
          <p:cNvSpPr txBox="1"/>
          <p:nvPr/>
        </p:nvSpPr>
        <p:spPr>
          <a:xfrm>
            <a:off x="3362178" y="2532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dirty="0"/>
          </a:p>
        </p:txBody>
      </p:sp>
      <p:pic>
        <p:nvPicPr>
          <p:cNvPr id="10" name="Picture 9" descr="A diagram of a cat&#10;&#10;AI-generated content may be incorrect.">
            <a:extLst>
              <a:ext uri="{FF2B5EF4-FFF2-40B4-BE49-F238E27FC236}">
                <a16:creationId xmlns:a16="http://schemas.microsoft.com/office/drawing/2014/main" id="{8E02D522-0E92-F209-CB71-370C287A0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133648"/>
            <a:ext cx="7772400" cy="428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767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EDF977-1CBE-7560-3754-36D63C71B6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10093-6D2D-AC13-CB1D-4A9CF8C00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10736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hu-HU" sz="3200" dirty="0"/>
              <a:t>3. </a:t>
            </a:r>
            <a:r>
              <a:rPr lang="hu-HU" sz="3200" dirty="0" err="1"/>
              <a:t>ChatGPT</a:t>
            </a:r>
            <a:r>
              <a:rPr lang="hu-HU" sz="3200" dirty="0"/>
              <a:t> alkalmazása, </a:t>
            </a:r>
            <a:r>
              <a:rPr lang="hu-HU" sz="3200" dirty="0" err="1"/>
              <a:t>promptolási</a:t>
            </a:r>
            <a:r>
              <a:rPr lang="hu-HU" sz="3200" dirty="0"/>
              <a:t> technikák, lehetőségek, buktatók</a:t>
            </a:r>
            <a:br>
              <a:rPr lang="hu-HU" sz="3200" dirty="0"/>
            </a:br>
            <a:endParaRPr lang="hu-HU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681B80-3E2D-02C9-4216-190B26DE8841}"/>
              </a:ext>
            </a:extLst>
          </p:cNvPr>
          <p:cNvSpPr txBox="1"/>
          <p:nvPr/>
        </p:nvSpPr>
        <p:spPr>
          <a:xfrm>
            <a:off x="3362178" y="2532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dirty="0"/>
          </a:p>
        </p:txBody>
      </p:sp>
      <p:pic>
        <p:nvPicPr>
          <p:cNvPr id="4" name="Picture 3" descr="Screens screenshot of a computer&#10;&#10;AI-generated content may be incorrect.">
            <a:extLst>
              <a:ext uri="{FF2B5EF4-FFF2-40B4-BE49-F238E27FC236}">
                <a16:creationId xmlns:a16="http://schemas.microsoft.com/office/drawing/2014/main" id="{13CC3C18-35E9-786D-3C76-5F0CA28A3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650978"/>
            <a:ext cx="7772400" cy="438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390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6751" y="2929725"/>
            <a:ext cx="4048125" cy="262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9275" y="998526"/>
            <a:ext cx="2686050" cy="2543175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41"/>
          <p:cNvSpPr txBox="1"/>
          <p:nvPr/>
        </p:nvSpPr>
        <p:spPr>
          <a:xfrm>
            <a:off x="1336575" y="3805950"/>
            <a:ext cx="734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>
                <a:solidFill>
                  <a:schemeClr val="dk2"/>
                </a:solidFill>
              </a:rPr>
              <a:t>2023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316" name="Google Shape;316;p41"/>
          <p:cNvSpPr txBox="1"/>
          <p:nvPr/>
        </p:nvSpPr>
        <p:spPr>
          <a:xfrm>
            <a:off x="5836725" y="2514975"/>
            <a:ext cx="734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>
                <a:solidFill>
                  <a:schemeClr val="dk2"/>
                </a:solidFill>
              </a:rPr>
              <a:t>2025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317" name="Google Shape;317;p41"/>
          <p:cNvSpPr txBox="1"/>
          <p:nvPr/>
        </p:nvSpPr>
        <p:spPr>
          <a:xfrm>
            <a:off x="4136750" y="914451"/>
            <a:ext cx="53823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/>
              <a:t>https://deepmind.google/technologies/veo/veo-2/</a:t>
            </a:r>
            <a:endParaRPr/>
          </a:p>
        </p:txBody>
      </p:sp>
      <p:pic>
        <p:nvPicPr>
          <p:cNvPr id="318" name="Google Shape;318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91850" y="1314651"/>
            <a:ext cx="3065174" cy="114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2975" y="4394225"/>
            <a:ext cx="2618634" cy="1297201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41">
            <a:hlinkClick r:id="rId7"/>
          </p:cNvPr>
          <p:cNvSpPr txBox="1"/>
          <p:nvPr/>
        </p:nvSpPr>
        <p:spPr>
          <a:xfrm>
            <a:off x="129075" y="3604275"/>
            <a:ext cx="3149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sz="1000" u="sng">
                <a:solidFill>
                  <a:schemeClr val="hlink"/>
                </a:solidFill>
                <a:hlinkClick r:id="rId7"/>
              </a:rPr>
              <a:t>https://www.youtube.com/watch?v=XQr4Xklqzw8</a:t>
            </a:r>
            <a:endParaRPr sz="1000"/>
          </a:p>
        </p:txBody>
      </p:sp>
      <p:sp>
        <p:nvSpPr>
          <p:cNvPr id="321" name="Google Shape;321;p41"/>
          <p:cNvSpPr txBox="1"/>
          <p:nvPr/>
        </p:nvSpPr>
        <p:spPr>
          <a:xfrm>
            <a:off x="4342550" y="5600551"/>
            <a:ext cx="46920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u="sng">
                <a:solidFill>
                  <a:schemeClr val="hlink"/>
                </a:solidFill>
                <a:hlinkClick r:id="rId8"/>
              </a:rPr>
              <a:t>https://www.youtube.com/watch?v=bXKkZh2UEEA</a:t>
            </a:r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29F182-D20F-25DD-FD61-A3090A43760C}"/>
              </a:ext>
            </a:extLst>
          </p:cNvPr>
          <p:cNvSpPr txBox="1"/>
          <p:nvPr/>
        </p:nvSpPr>
        <p:spPr>
          <a:xfrm>
            <a:off x="312974" y="152095"/>
            <a:ext cx="85517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dirty="0"/>
              <a:t>3. Tartalomgenerálás (szöveg, kép, hang, videó generálás)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6C21C-78BC-26C1-A4CD-BC9E3E688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5. Az MI-vel kapcsolatos jogi és etikai kérdések</a:t>
            </a:r>
          </a:p>
        </p:txBody>
      </p:sp>
      <p:pic>
        <p:nvPicPr>
          <p:cNvPr id="5" name="Picture 4" descr="A blue and white sign with a scale&#10;&#10;AI-generated content may be incorrect.">
            <a:extLst>
              <a:ext uri="{FF2B5EF4-FFF2-40B4-BE49-F238E27FC236}">
                <a16:creationId xmlns:a16="http://schemas.microsoft.com/office/drawing/2014/main" id="{D762B852-51D4-D2AE-2B9E-504A0E89E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776" y="1572675"/>
            <a:ext cx="7772400" cy="439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1784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3752</TotalTime>
  <Words>1657</Words>
  <Application>Microsoft Macintosh PowerPoint</Application>
  <PresentationFormat>On-screen Show (4:3)</PresentationFormat>
  <Paragraphs>285</Paragraphs>
  <Slides>41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Aptos</vt:lpstr>
      <vt:lpstr>Aptos Bold</vt:lpstr>
      <vt:lpstr>Arial</vt:lpstr>
      <vt:lpstr>Calibri</vt:lpstr>
      <vt:lpstr>Maiandra GD</vt:lpstr>
      <vt:lpstr>Montserrat</vt:lpstr>
      <vt:lpstr>Montserrat Black</vt:lpstr>
      <vt:lpstr>Roboto Condensed</vt:lpstr>
      <vt:lpstr>Office Theme</vt:lpstr>
      <vt:lpstr>Digitális tudatosság, társadalmi felelősségvállalás a mesterséges intelligencia eszközeivel</vt:lpstr>
      <vt:lpstr>PowerPoint Presentation</vt:lpstr>
      <vt:lpstr>PowerPoint Presentation</vt:lpstr>
      <vt:lpstr>MI képzések tapasztalatai</vt:lpstr>
      <vt:lpstr>1. Mesterséges intelligencia története, perspektívái a különböző tudományterületeken</vt:lpstr>
      <vt:lpstr>2. Az MI fogalma, típusai, gépi tanulás, neurális háló fogalma, nagy nyelvi modellek működése, tokenizálás </vt:lpstr>
      <vt:lpstr>3. ChatGPT alkalmazása, promptolási technikák, lehetőségek, buktatók </vt:lpstr>
      <vt:lpstr>PowerPoint Presentation</vt:lpstr>
      <vt:lpstr>5. Az MI-vel kapcsolatos jogi és etikai kérdések</vt:lpstr>
      <vt:lpstr>5. Az MI a tanári munkában</vt:lpstr>
      <vt:lpstr>PowerPoint Presentation</vt:lpstr>
      <vt:lpstr>PowerPoint Presentation</vt:lpstr>
      <vt:lpstr>Előzetes mérés</vt:lpstr>
      <vt:lpstr>Képzési időtartam, forma – 5-6 hét</vt:lpstr>
      <vt:lpstr>Beadandó feladatok</vt:lpstr>
      <vt:lpstr>2. Tartalomgenerálás – prezentáció, videó, podcast, stb.</vt:lpstr>
      <vt:lpstr>Milyen MI eszközöket alkalmaztak a pedagógusok?</vt:lpstr>
      <vt:lpstr>Mire használják a tanárok?</vt:lpstr>
      <vt:lpstr>Fogadtatás az osztályban</vt:lpstr>
      <vt:lpstr>Megkérdezték a diákokat: mire használjátok?</vt:lpstr>
      <vt:lpstr>Veszélyek</vt:lpstr>
      <vt:lpstr>PowerPoint Presentation</vt:lpstr>
      <vt:lpstr>Az MI kulcsfontosságú! Megkerülhetetlen a szakképzésben</vt:lpstr>
      <vt:lpstr>A 21. századi iskola – Védett sziget, vagy küzdőtér?  </vt:lpstr>
      <vt:lpstr>Majd a tanárok ...</vt:lpstr>
      <vt:lpstr>Kérdések?</vt:lpstr>
      <vt:lpstr>Köszönet a megtisztelő figyelemért!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PÉLDA: Műanyagmentes csomagolás</vt:lpstr>
      <vt:lpstr>MI a projektekben - Példák</vt:lpstr>
      <vt:lpstr> Digitális tudatosság – az MI korszak kulcskérdése </vt:lpstr>
      <vt:lpstr>DIGITÁLIS állampolgárság és Médiatudatosság </vt:lpstr>
      <vt:lpstr>PowerPoint Presentation</vt:lpstr>
      <vt:lpstr>Letölthető kézikönyv tanároknak</vt:lpstr>
      <vt:lpstr>Különösen ajánlott modulok a digitális tudatosság fejlesztéséhez</vt:lpstr>
      <vt:lpstr>FONTOS linkek értékeléshez</vt:lpstr>
      <vt:lpstr>Köszönet a megtisztelő figyelemért!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PROMPT-H </cp:lastModifiedBy>
  <cp:revision>49</cp:revision>
  <dcterms:created xsi:type="dcterms:W3CDTF">2013-01-27T09:14:16Z</dcterms:created>
  <dcterms:modified xsi:type="dcterms:W3CDTF">2025-10-14T05:57:54Z</dcterms:modified>
  <cp:category/>
</cp:coreProperties>
</file>