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57" r:id="rId4"/>
    <p:sldId id="279" r:id="rId5"/>
    <p:sldId id="260" r:id="rId6"/>
    <p:sldId id="299" r:id="rId7"/>
    <p:sldId id="262" r:id="rId8"/>
    <p:sldId id="261" r:id="rId9"/>
    <p:sldId id="276" r:id="rId10"/>
    <p:sldId id="277" r:id="rId11"/>
    <p:sldId id="300" r:id="rId12"/>
    <p:sldId id="265" r:id="rId13"/>
    <p:sldId id="266" r:id="rId14"/>
    <p:sldId id="294" r:id="rId15"/>
    <p:sldId id="295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7" r:id="rId24"/>
    <p:sldId id="271" r:id="rId25"/>
    <p:sldId id="290" r:id="rId26"/>
    <p:sldId id="270" r:id="rId27"/>
    <p:sldId id="291" r:id="rId28"/>
    <p:sldId id="268" r:id="rId29"/>
    <p:sldId id="272" r:id="rId30"/>
    <p:sldId id="273" r:id="rId31"/>
    <p:sldId id="274" r:id="rId32"/>
    <p:sldId id="275" r:id="rId33"/>
    <p:sldId id="298" r:id="rId34"/>
    <p:sldId id="297" r:id="rId35"/>
    <p:sldId id="278" r:id="rId36"/>
    <p:sldId id="292" r:id="rId37"/>
    <p:sldId id="296" r:id="rId38"/>
    <p:sldId id="281" r:id="rId39"/>
    <p:sldId id="28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05"/>
    <a:srgbClr val="FF9900"/>
    <a:srgbClr val="C4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838" autoAdjust="0"/>
  </p:normalViewPr>
  <p:slideViewPr>
    <p:cSldViewPr snapToGrid="0">
      <p:cViewPr varScale="1">
        <p:scale>
          <a:sx n="61" d="100"/>
          <a:sy n="61" d="100"/>
        </p:scale>
        <p:origin x="24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C78C-4FC4-4D57-BD91-11440F68AD5C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EB57C-E1C3-4159-BA59-83A69E98BB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48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AI folyton visszakérdez – szeretnéd, hogy megírjam ezt ilyen/olyan formában? </a:t>
            </a:r>
          </a:p>
          <a:p>
            <a:r>
              <a:rPr lang="hu-HU" dirty="0"/>
              <a:t>Nagyon messzire elvisz, végül a diák már messze nem a specifikációnak megfelelő tartalmat készítette, és annyira elmerült a párbeszédben, </a:t>
            </a:r>
            <a:r>
              <a:rPr lang="hu-HU" dirty="0" err="1"/>
              <a:t>hoyg</a:t>
            </a:r>
            <a:r>
              <a:rPr lang="hu-HU" dirty="0"/>
              <a:t> a csoportmunkás társáról elfelejtkezett.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792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Kérhetünk komplett tanulási tervet magunknak, és lebonthatjuk a témákat heti szintre is. </a:t>
            </a:r>
          </a:p>
          <a:p>
            <a:r>
              <a:rPr lang="hu-HU" dirty="0"/>
              <a:t>Le is írja, amit mondunk, kiejtést is </a:t>
            </a:r>
            <a:r>
              <a:rPr lang="hu-HU" dirty="0" err="1"/>
              <a:t>gyakorlhatjuk</a:t>
            </a:r>
            <a:r>
              <a:rPr lang="hu-HU" dirty="0"/>
              <a:t> és nekünk is jól kell kiejteni a szavakat, </a:t>
            </a:r>
            <a:r>
              <a:rPr lang="hu-HU" dirty="0" err="1"/>
              <a:t>hoyg</a:t>
            </a:r>
            <a:r>
              <a:rPr lang="hu-HU" dirty="0"/>
              <a:t> megértse.</a:t>
            </a:r>
          </a:p>
          <a:p>
            <a:r>
              <a:rPr lang="hu-HU" dirty="0"/>
              <a:t>Akarod, </a:t>
            </a:r>
            <a:r>
              <a:rPr lang="hu-HU" dirty="0" err="1"/>
              <a:t>hoyg</a:t>
            </a:r>
            <a:r>
              <a:rPr lang="hu-HU" dirty="0"/>
              <a:t> bővítsem a szókincsedet?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24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Kommunikációs készség</a:t>
            </a:r>
            <a:endParaRPr lang="hu-HU" dirty="0"/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Kíváncsiság</a:t>
            </a:r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Motiváció</a:t>
            </a:r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Ötletesség </a:t>
            </a:r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Kitartás</a:t>
            </a:r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Tudatosság, céltudatosság</a:t>
            </a:r>
          </a:p>
          <a:p>
            <a:pPr lvl="0"/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Önismeret</a:t>
            </a:r>
          </a:p>
          <a:p>
            <a:pPr lvl="0"/>
            <a:r>
              <a:rPr lang="hu-HU" dirty="0"/>
              <a:t>Alaptudás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9869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5DC-CD25-B658-6A31-7DC251236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9CAE3C2-55FA-DECB-D24E-E944671F6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9D7F406-6386-D791-F08C-12617B9E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/>
              <a:t>Mentor</a:t>
            </a:r>
            <a:r>
              <a:rPr lang="hu-HU" sz="1200" dirty="0"/>
              <a:t>, aki </a:t>
            </a:r>
            <a:r>
              <a:rPr lang="hu-HU" sz="1200" dirty="0" err="1"/>
              <a:t>végigvezet</a:t>
            </a:r>
            <a:r>
              <a:rPr lang="hu-HU" sz="1200" dirty="0"/>
              <a:t> az úton, </a:t>
            </a:r>
            <a:r>
              <a:rPr lang="hu-HU" sz="1200" b="1" dirty="0"/>
              <a:t>eszközöket ad</a:t>
            </a:r>
            <a:r>
              <a:rPr lang="hu-HU" sz="1200" dirty="0"/>
              <a:t>, amivel megvalósíthatja a diák a saját ötleteit és megtanul tanulni.</a:t>
            </a:r>
          </a:p>
          <a:p>
            <a:r>
              <a:rPr lang="hu-HU" sz="1200" b="1" dirty="0"/>
              <a:t>Felépíti</a:t>
            </a:r>
            <a:r>
              <a:rPr lang="hu-HU" sz="1200" dirty="0"/>
              <a:t> azokat az építőköveket, </a:t>
            </a:r>
            <a:r>
              <a:rPr lang="hu-HU" sz="1200" b="1" dirty="0"/>
              <a:t>alaptudást</a:t>
            </a:r>
            <a:r>
              <a:rPr lang="hu-HU" sz="1200" dirty="0"/>
              <a:t>, ami segít pontosan megfogalmazni a szakmai kérdéseket, amivel </a:t>
            </a:r>
            <a:r>
              <a:rPr lang="hu-HU" sz="1200" dirty="0" err="1"/>
              <a:t>továbbléphet</a:t>
            </a:r>
            <a:r>
              <a:rPr lang="hu-HU" sz="1200" dirty="0"/>
              <a:t> a következő lépcsőfokra.</a:t>
            </a:r>
          </a:p>
          <a:p>
            <a:r>
              <a:rPr lang="hu-HU" sz="1200" dirty="0"/>
              <a:t>Ezeket az építőköveket számon kell kérni!</a:t>
            </a:r>
          </a:p>
          <a:p>
            <a:r>
              <a:rPr lang="hu-HU" sz="1200" dirty="0"/>
              <a:t>Jó kérdésfeltevés tanítása – példák és minták, válaszok ellenőriztetése </a:t>
            </a:r>
          </a:p>
          <a:p>
            <a:r>
              <a:rPr lang="hu-HU" sz="1200" dirty="0"/>
              <a:t>Tudásvágy növelése, érdeklődés felkeltése és fenntartása, sikerélményhez juttatás</a:t>
            </a:r>
          </a:p>
          <a:p>
            <a:r>
              <a:rPr lang="hu-HU" sz="1200" dirty="0"/>
              <a:t>Önállóságra nevelés</a:t>
            </a:r>
          </a:p>
          <a:p>
            <a:r>
              <a:rPr lang="hu-HU" sz="1200" b="1" dirty="0"/>
              <a:t>Jelenlét</a:t>
            </a:r>
            <a:r>
              <a:rPr lang="hu-HU" sz="1200" dirty="0"/>
              <a:t> - mindennél fontosabbak az emberi kapcsolatok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651F5B5-F79F-62BB-B84D-52863A7C4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92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Kis lépésenként és mindig a következő kihívásra koncentrálunk. Annyit tudunk megtenni, amennyi erőnk van. </a:t>
            </a:r>
          </a:p>
          <a:p>
            <a:r>
              <a:rPr lang="hu-HU" dirty="0"/>
              <a:t>Apró lépések elve</a:t>
            </a:r>
          </a:p>
          <a:p>
            <a:r>
              <a:rPr lang="hu-HU" dirty="0"/>
              <a:t>Amit ad az AI, azt meg is kell tanulni. – erre nehéz rávenni őket – de nem indulhatunk minden nap újra a hegy lábától, mert sose fogunk feljutni. </a:t>
            </a:r>
          </a:p>
          <a:p>
            <a:r>
              <a:rPr lang="hu-HU" dirty="0"/>
              <a:t>Túl akar lenni a feladaton, csak az számít, </a:t>
            </a:r>
            <a:r>
              <a:rPr lang="hu-HU" dirty="0" err="1"/>
              <a:t>hoyg</a:t>
            </a:r>
            <a:r>
              <a:rPr lang="hu-HU" dirty="0"/>
              <a:t> kilóra meglegyen.</a:t>
            </a:r>
          </a:p>
          <a:p>
            <a:r>
              <a:rPr lang="hu-HU" dirty="0"/>
              <a:t>Megúszásra játszik</a:t>
            </a:r>
          </a:p>
          <a:p>
            <a:r>
              <a:rPr lang="hu-HU" dirty="0"/>
              <a:t>Szorongását enyhíti</a:t>
            </a:r>
          </a:p>
          <a:p>
            <a:r>
              <a:rPr lang="hu-HU" dirty="0"/>
              <a:t>Nehéz gondolkozni, nem találja a kapaszkodókat és az AI kész megoldásokat nyújt. Tanárkét megpróbálom rávezetni, az AI kész megoldást ad</a:t>
            </a:r>
          </a:p>
          <a:p>
            <a:r>
              <a:rPr lang="hu-HU" dirty="0"/>
              <a:t>Nem kérdeznek, nem magyaráztatja meg, nem sajátítja el nem lesz az övé a tudás, így legközelebb sem fogja tudni.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1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Túl akar lenni a feladaton, csak az számít, hogy kilóra meglegyen.</a:t>
            </a:r>
          </a:p>
          <a:p>
            <a:r>
              <a:rPr lang="hu-HU" dirty="0"/>
              <a:t>Megúszásra játszik</a:t>
            </a:r>
          </a:p>
          <a:p>
            <a:r>
              <a:rPr lang="hu-HU" dirty="0"/>
              <a:t>Szorongását enyhíti</a:t>
            </a:r>
          </a:p>
          <a:p>
            <a:r>
              <a:rPr lang="hu-HU" dirty="0"/>
              <a:t>Nehéz gondolkozni, nem találja a kapaszkodókat és az AI kész megoldásokat nyújt. Tanárkét megpróbálom rávezetni, az AI kész megoldást ad</a:t>
            </a:r>
          </a:p>
          <a:p>
            <a:r>
              <a:rPr lang="hu-HU" dirty="0"/>
              <a:t>Nem kérdeznek, nem magyaráztatja meg, nem sajátítja el nem lesz az övé a tudás, így legközelebb sem fogja tudni.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07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69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46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Minden diák akkor kapta az instrukciót amikor a feladatánál elérkezett erre a pontra. </a:t>
            </a:r>
          </a:p>
          <a:p>
            <a:r>
              <a:rPr lang="hu-HU" dirty="0"/>
              <a:t>Kap egy képet, azt megnézi. Az alapján képzel valamit – kiderült: nem olvassa el a kapott szöveget.</a:t>
            </a:r>
          </a:p>
          <a:p>
            <a:r>
              <a:rPr lang="hu-HU" dirty="0"/>
              <a:t>Elolvastattam vele, nem tudta értelmezni: attribútum. </a:t>
            </a:r>
          </a:p>
          <a:p>
            <a:r>
              <a:rPr lang="hu-HU" dirty="0"/>
              <a:t>Nem tudott ezzel kapcsolatosan kérdést feltenni az </a:t>
            </a:r>
            <a:r>
              <a:rPr lang="hu-HU" dirty="0" err="1"/>
              <a:t>Ai-nak</a:t>
            </a:r>
            <a:r>
              <a:rPr lang="hu-HU" dirty="0"/>
              <a:t>. </a:t>
            </a:r>
          </a:p>
          <a:p>
            <a:r>
              <a:rPr lang="hu-HU" dirty="0"/>
              <a:t>Ezekre rá kellett vezetni, biztatni kellett.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92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Kommunikációs </a:t>
            </a:r>
            <a:r>
              <a:rPr lang="hu-HU" dirty="0" err="1"/>
              <a:t>gyyakorlatként</a:t>
            </a:r>
            <a:r>
              <a:rPr lang="hu-HU" dirty="0"/>
              <a:t> szoktunk ilyet </a:t>
            </a:r>
            <a:r>
              <a:rPr lang="hu-HU" dirty="0" err="1"/>
              <a:t>játszan</a:t>
            </a:r>
            <a:r>
              <a:rPr lang="hu-HU" dirty="0"/>
              <a:t>: Adott egy ábra, amit szavakkal kell elmagyarázni egymásnak, és a </a:t>
            </a:r>
            <a:r>
              <a:rPr lang="hu-HU" dirty="0" err="1"/>
              <a:t>a</a:t>
            </a:r>
            <a:r>
              <a:rPr lang="hu-HU" dirty="0"/>
              <a:t> többieknek le kell rajzolni azt, amit a másik mondott. Lehet ilyet játszani az AI-</a:t>
            </a:r>
            <a:r>
              <a:rPr lang="hu-HU" dirty="0" err="1"/>
              <a:t>val</a:t>
            </a:r>
            <a:r>
              <a:rPr lang="hu-HU" dirty="0"/>
              <a:t> is: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31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7DD26-9D2C-DC78-656F-9A224FC7F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44BDDC8-384B-E4E9-F75C-B9666F34D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DD30EF39-E934-4173-1017-049616932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Kommunikációs </a:t>
            </a:r>
            <a:r>
              <a:rPr lang="hu-HU" dirty="0" err="1"/>
              <a:t>gyyakorlatként</a:t>
            </a:r>
            <a:r>
              <a:rPr lang="hu-HU" dirty="0"/>
              <a:t> szoktunk ilyet </a:t>
            </a:r>
            <a:r>
              <a:rPr lang="hu-HU" dirty="0" err="1"/>
              <a:t>játszan</a:t>
            </a:r>
            <a:r>
              <a:rPr lang="hu-HU" dirty="0"/>
              <a:t>: Adott egy ábra, amit szavakkal kell elmagyarázni egymásnak, és a </a:t>
            </a:r>
            <a:r>
              <a:rPr lang="hu-HU" dirty="0" err="1"/>
              <a:t>a</a:t>
            </a:r>
            <a:r>
              <a:rPr lang="hu-HU" dirty="0"/>
              <a:t> többieknek le kell rajzolni azt, amit a másik mondott. Lehet ilyet játszani az AI-</a:t>
            </a:r>
            <a:r>
              <a:rPr lang="hu-HU" dirty="0" err="1"/>
              <a:t>val</a:t>
            </a:r>
            <a:r>
              <a:rPr lang="hu-HU" dirty="0"/>
              <a:t> is: 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FEE155B-02BC-4B76-48AB-96537C311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45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Elég bonyolult programozási logika, tervezési minta. Vannak elvek, ahogyan a kódot fel kell építeni. </a:t>
            </a:r>
          </a:p>
          <a:p>
            <a:r>
              <a:rPr lang="hu-HU" dirty="0"/>
              <a:t>Írásbeli dolgozat az elv alapján, tervezés, és UML ábra papíron. </a:t>
            </a:r>
          </a:p>
          <a:p>
            <a:r>
              <a:rPr lang="hu-HU" dirty="0"/>
              <a:t>Számonkérés: papíron az előzetes terv. </a:t>
            </a:r>
          </a:p>
          <a:p>
            <a:r>
              <a:rPr lang="hu-HU" dirty="0"/>
              <a:t>Majd ez alapján írja meg a kódot. Ha az AI írja, az sem baj, szerintem ez teljesen rendben van, ha az elveknek megfelelő kódot állít elő.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EB57C-E1C3-4159-BA59-83A69E98BBA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59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0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67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8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58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497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039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74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20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5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75EDCE-7A02-43E3-90F2-AD6D472CAB2F}" type="datetimeFigureOut">
              <a:rPr lang="hu-HU" smtClean="0"/>
              <a:t>2025. 10. 12.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45D0C1D-ED1F-4753-A63A-FB294A1B4DF8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vadybarnabas.github.io/fentarthatosag_csoportmunk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9CA538-5F21-DD80-84A1-60B8D1EBF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MI használata az oktatásban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03E82C8-0F7C-3555-0643-7C8DD9D520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8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928FA9-FF13-4347-0ECB-3F8A1F7A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Mutassuk meg az órán</a:t>
            </a:r>
            <a:r>
              <a:rPr lang="hu-HU"/>
              <a:t>, hogy </a:t>
            </a:r>
            <a:r>
              <a:rPr lang="hu-HU" dirty="0"/>
              <a:t>lehet az AI-</a:t>
            </a:r>
            <a:r>
              <a:rPr lang="hu-HU" dirty="0" err="1"/>
              <a:t>val</a:t>
            </a:r>
            <a:r>
              <a:rPr lang="hu-HU" dirty="0"/>
              <a:t>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B3336D-32DA-D3C7-AB42-1E4FE6EE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err="1"/>
              <a:t>Újrafogalmaztatni</a:t>
            </a:r>
            <a:r>
              <a:rPr lang="hu-HU" sz="3200" dirty="0"/>
              <a:t> nehéz szöveget,</a:t>
            </a:r>
          </a:p>
          <a:p>
            <a:r>
              <a:rPr lang="hu-HU" sz="3200" dirty="0"/>
              <a:t>Összefoglalót kérni egy tananyagról,</a:t>
            </a:r>
          </a:p>
          <a:p>
            <a:r>
              <a:rPr lang="hu-HU" sz="3200" dirty="0"/>
              <a:t>Kérdéseket generáltatni a témazáróhoz,</a:t>
            </a:r>
          </a:p>
          <a:p>
            <a:r>
              <a:rPr lang="hu-HU" sz="3200" dirty="0"/>
              <a:t>Magyarázatot kapni egy hibára (pl. programozásban).</a:t>
            </a:r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27813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1D02A5F-EB03-514C-971F-0C147D7F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Órai tapasztalataim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DBB5901-9F11-598C-62FE-FE236F66F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023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F999D4-8A3E-5DF1-58E5-B4875970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 az a HTML lista, milyen fajtái vannak?</a:t>
            </a:r>
            <a:br>
              <a:rPr lang="hu-HU" dirty="0"/>
            </a:br>
            <a:r>
              <a:rPr lang="hu-HU" sz="3600" dirty="0"/>
              <a:t>Hogy  kérdezzünk az AI-</a:t>
            </a:r>
            <a:r>
              <a:rPr lang="hu-HU" sz="3600" dirty="0" err="1"/>
              <a:t>tól</a:t>
            </a:r>
            <a:r>
              <a:rPr lang="hu-HU" sz="3600" dirty="0"/>
              <a:t> ?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4683DD-8863-42CD-479D-B2D159B1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439734" cy="4023360"/>
          </a:xfrm>
        </p:spPr>
        <p:txBody>
          <a:bodyPr>
            <a:normAutofit fontScale="85000" lnSpcReduction="20000"/>
          </a:bodyPr>
          <a:lstStyle/>
          <a:p>
            <a:pPr marL="470916" lvl="1" indent="-342900">
              <a:buFont typeface="+mj-lt"/>
              <a:buAutoNum type="arabicPeriod"/>
            </a:pPr>
            <a:r>
              <a:rPr lang="hu-HU" sz="2800" dirty="0"/>
              <a:t>Kezdetben mondjuk meg mi</a:t>
            </a:r>
          </a:p>
          <a:p>
            <a:pPr marL="470916" lvl="1" indent="-342900">
              <a:buFont typeface="+mj-lt"/>
              <a:buAutoNum type="arabicPeriod"/>
            </a:pPr>
            <a:r>
              <a:rPr lang="hu-HU" sz="2800" dirty="0"/>
              <a:t>Kérdezzünk másképp</a:t>
            </a:r>
          </a:p>
          <a:p>
            <a:pPr marL="470916" lvl="1" indent="-342900">
              <a:buFont typeface="+mj-lt"/>
              <a:buAutoNum type="arabicPeriod"/>
            </a:pPr>
            <a:r>
              <a:rPr lang="hu-HU" sz="2800" dirty="0"/>
              <a:t>Kérdezzük meg a diákokat, ők mit kérdeznének? </a:t>
            </a:r>
          </a:p>
          <a:p>
            <a:r>
              <a:rPr lang="hu-HU" dirty="0"/>
              <a:t>Mindenki más választ fog kapni</a:t>
            </a:r>
          </a:p>
          <a:p>
            <a:r>
              <a:rPr lang="hu-HU" dirty="0"/>
              <a:t>Közösen beszéljük meg a kapott válaszokat</a:t>
            </a:r>
          </a:p>
          <a:p>
            <a:r>
              <a:rPr lang="hu-HU" dirty="0">
                <a:solidFill>
                  <a:srgbClr val="C00000"/>
                </a:solidFill>
              </a:rPr>
              <a:t>Beszéljük meg</a:t>
            </a:r>
            <a:r>
              <a:rPr lang="hu-HU" dirty="0"/>
              <a:t>, ki kapott hibás választ és az miért hibás</a:t>
            </a:r>
          </a:p>
          <a:p>
            <a:r>
              <a:rPr lang="hu-HU" dirty="0"/>
              <a:t>Nézzük meg, milyen források alapján dolgozott az AI, ellenőriztessük le, hogy jó-e</a:t>
            </a:r>
          </a:p>
          <a:p>
            <a:r>
              <a:rPr lang="hu-HU" dirty="0">
                <a:solidFill>
                  <a:srgbClr val="C00000"/>
                </a:solidFill>
              </a:rPr>
              <a:t>Készüljön belőle jegyzet a füzetben</a:t>
            </a:r>
          </a:p>
          <a:p>
            <a:r>
              <a:rPr lang="hu-HU" dirty="0">
                <a:solidFill>
                  <a:srgbClr val="C00000"/>
                </a:solidFill>
              </a:rPr>
              <a:t>Kérjük számon a következő órán a fogalmakat!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DD73443-73FA-1C82-FB12-D2D79C75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41" y="1486347"/>
            <a:ext cx="5069804" cy="4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1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4383B-7FDA-EC01-25A1-DAF85072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3938" cy="1325563"/>
          </a:xfrm>
        </p:spPr>
        <p:txBody>
          <a:bodyPr>
            <a:noAutofit/>
          </a:bodyPr>
          <a:lstStyle/>
          <a:p>
            <a:r>
              <a:rPr lang="hu-HU" sz="3600" dirty="0"/>
              <a:t>Mi az ID a HTML-ben, mire és hogy használjuk? 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E5C6512-C01C-5981-DA76-A20125C37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172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Szakkifejezések ismerete:</a:t>
            </a:r>
          </a:p>
          <a:p>
            <a:r>
              <a:rPr lang="hu-HU" dirty="0"/>
              <a:t> attribútum</a:t>
            </a:r>
          </a:p>
          <a:p>
            <a:r>
              <a:rPr lang="hu-HU" dirty="0"/>
              <a:t>egyedi azonosító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Mindenki mást választ kap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További kérdésfeltevések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El kell olvasni, amit ír az AI, nem elég csak a képeket megnézni!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3936DAD-97C6-2CD9-D9D3-15FEE6E0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138" y="773200"/>
            <a:ext cx="6401355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074956-F059-8C36-A3EA-B4D59908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fogalmaznád meg?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0875C4-B194-BBF8-7557-1AEC77E6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49" y="2991643"/>
            <a:ext cx="3502057" cy="289480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Hogy tudok olyan lekerekítést végezni, hogy egy téglalap teljes bal oldala egy negyed kör legyen?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93AFD09-CE5A-CE64-627C-C2C175DC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57" y="1382852"/>
            <a:ext cx="6569009" cy="4092295"/>
          </a:xfrm>
          <a:prstGeom prst="rect">
            <a:avLst/>
          </a:prstGeom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514A11AB-4802-E31D-0DAB-B22E55371A2B}"/>
              </a:ext>
            </a:extLst>
          </p:cNvPr>
          <p:cNvGrpSpPr/>
          <p:nvPr/>
        </p:nvGrpSpPr>
        <p:grpSpPr>
          <a:xfrm>
            <a:off x="838200" y="1690688"/>
            <a:ext cx="2576513" cy="792163"/>
            <a:chOff x="7000875" y="365125"/>
            <a:chExt cx="2576513" cy="792163"/>
          </a:xfrm>
        </p:grpSpPr>
        <p:sp>
          <p:nvSpPr>
            <p:cNvPr id="6" name="Téglalap: lekerekített 5">
              <a:extLst>
                <a:ext uri="{FF2B5EF4-FFF2-40B4-BE49-F238E27FC236}">
                  <a16:creationId xmlns:a16="http://schemas.microsoft.com/office/drawing/2014/main" id="{F9BE6F63-300A-0719-F08D-574D8A1EC04E}"/>
                </a:ext>
              </a:extLst>
            </p:cNvPr>
            <p:cNvSpPr/>
            <p:nvPr/>
          </p:nvSpPr>
          <p:spPr>
            <a:xfrm>
              <a:off x="7000875" y="365125"/>
              <a:ext cx="2471738" cy="79216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2E9239FE-55DD-FB67-F8BC-F0BB6C2B9900}"/>
                </a:ext>
              </a:extLst>
            </p:cNvPr>
            <p:cNvSpPr/>
            <p:nvPr/>
          </p:nvSpPr>
          <p:spPr>
            <a:xfrm>
              <a:off x="7905751" y="365125"/>
              <a:ext cx="1671637" cy="7921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968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67BF-F7A3-50D5-31D7-F4E910C4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CB7351-BA66-A856-3D06-4616F8FF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fogalmaznád meg?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62375F-AAE7-7553-9B79-00C4421F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Készítsd el az AI segítségével az alábbi ábrát </a:t>
            </a:r>
            <a:r>
              <a:rPr lang="hu-HU" dirty="0" err="1"/>
              <a:t>html</a:t>
            </a:r>
            <a:r>
              <a:rPr lang="hu-HU" dirty="0"/>
              <a:t> és </a:t>
            </a:r>
            <a:r>
              <a:rPr lang="hu-HU" dirty="0" err="1"/>
              <a:t>css</a:t>
            </a:r>
            <a:r>
              <a:rPr lang="hu-HU" dirty="0"/>
              <a:t> nyelven! </a:t>
            </a:r>
          </a:p>
          <a:p>
            <a:pPr marL="0" indent="0">
              <a:buNone/>
            </a:pPr>
            <a:r>
              <a:rPr lang="hu-HU" dirty="0"/>
              <a:t>Magyaráztasd el a kódot! </a:t>
            </a:r>
          </a:p>
          <a:p>
            <a:pPr marL="0" indent="0">
              <a:buNone/>
            </a:pPr>
            <a:r>
              <a:rPr lang="hu-HU" dirty="0"/>
              <a:t>Addig kérdezz, amíg minden sort el tudsz magyarázni!  (Sajnos sok olyan kódot is használ, amit még nem kell tudni)</a:t>
            </a:r>
          </a:p>
          <a:p>
            <a:pPr marL="0" indent="0">
              <a:buNone/>
            </a:pPr>
            <a:r>
              <a:rPr lang="hu-HU" dirty="0"/>
              <a:t>Hogy ellenőriznéd le a padtársadat, </a:t>
            </a:r>
            <a:r>
              <a:rPr lang="hu-HU" dirty="0" err="1"/>
              <a:t>hoyg</a:t>
            </a:r>
            <a:r>
              <a:rPr lang="hu-HU" dirty="0"/>
              <a:t> érti-e? Változtasd meg a színeket, az alakzatok sorrendjét, a kerekítés irányát, a háromszög álljon a feje </a:t>
            </a:r>
            <a:r>
              <a:rPr lang="hu-HU" dirty="0" err="1"/>
              <a:t>tetjére</a:t>
            </a:r>
            <a:r>
              <a:rPr lang="hu-HU" dirty="0"/>
              <a:t>. </a:t>
            </a:r>
            <a:r>
              <a:rPr lang="hu-HU" dirty="0" err="1"/>
              <a:t>Stb</a:t>
            </a:r>
            <a:r>
              <a:rPr lang="hu-HU" dirty="0"/>
              <a:t>…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67CA65C-2353-4458-EE36-98E6B3A5C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968" y="826375"/>
            <a:ext cx="4275190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8595E9-05BE-70B7-E949-B35630D0F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 értelmezése példa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7C99D88-3C89-B82F-A321-2F39C809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94" y="1573325"/>
            <a:ext cx="7971211" cy="4740051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EEE6A40-BDBE-823A-61F6-1C9A7999C330}"/>
              </a:ext>
            </a:extLst>
          </p:cNvPr>
          <p:cNvSpPr/>
          <p:nvPr/>
        </p:nvSpPr>
        <p:spPr>
          <a:xfrm>
            <a:off x="5686425" y="3943351"/>
            <a:ext cx="5191125" cy="781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Mi nem tetszik nekem vajon ebben a kódban?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06DED87-D1F2-EDB6-D53F-EF4B2FC6B9EB}"/>
              </a:ext>
            </a:extLst>
          </p:cNvPr>
          <p:cNvSpPr/>
          <p:nvPr/>
        </p:nvSpPr>
        <p:spPr>
          <a:xfrm>
            <a:off x="5686425" y="4894150"/>
            <a:ext cx="5191125" cy="781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Javíttassuk ki a hibát az AI-</a:t>
            </a:r>
            <a:r>
              <a:rPr lang="hu-HU" dirty="0" err="1"/>
              <a:t>val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377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D82093-32D9-11BC-1238-AA369FE7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javítás után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390DACE-1CE5-589A-9841-9FEED34B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1" y="1594803"/>
            <a:ext cx="7940728" cy="4816257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DE671EF5-0BC3-0E4D-7D26-2FE86A896792}"/>
              </a:ext>
            </a:extLst>
          </p:cNvPr>
          <p:cNvSpPr/>
          <p:nvPr/>
        </p:nvSpPr>
        <p:spPr>
          <a:xfrm>
            <a:off x="5686425" y="3943351"/>
            <a:ext cx="5191125" cy="781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Mi nem tetszik nekem vajon ebben a kódban? </a:t>
            </a:r>
          </a:p>
        </p:txBody>
      </p:sp>
    </p:spTree>
    <p:extLst>
      <p:ext uri="{BB962C8B-B14F-4D97-AF65-F5344CB8AC3E}">
        <p14:creationId xmlns:p14="http://schemas.microsoft.com/office/powerpoint/2010/main" val="419565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765BEB-E3BA-115F-79A8-EDD9DBB1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Második javítás után – </a:t>
            </a:r>
            <a:r>
              <a:rPr lang="hu-HU" dirty="0" err="1"/>
              <a:t>break</a:t>
            </a:r>
            <a:r>
              <a:rPr lang="hu-HU" dirty="0"/>
              <a:t> kiküszöbölése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14D71-ED60-4F78-C7F4-A0F48A25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0311"/>
            <a:ext cx="6797629" cy="548687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CC53E029-0F92-FD74-4630-321C679A0275}"/>
              </a:ext>
            </a:extLst>
          </p:cNvPr>
          <p:cNvSpPr/>
          <p:nvPr/>
        </p:nvSpPr>
        <p:spPr>
          <a:xfrm>
            <a:off x="1338160" y="2085368"/>
            <a:ext cx="6015139" cy="6768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536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AEB562-557E-7854-D9A2-B940388D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Addig kell kérdezni, amíg minden sor érthetővé válik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1ADFA0F-70CF-D6C6-D9AA-47B3F9D8B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8" y="1690688"/>
            <a:ext cx="6914320" cy="49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AD758F-2DDA-3CA8-CEA8-2269D11B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MI</a:t>
            </a:r>
            <a:r>
              <a:rPr lang="hu-HU" dirty="0"/>
              <a:t> vagy </a:t>
            </a:r>
            <a:r>
              <a:rPr lang="hu-HU" dirty="0">
                <a:solidFill>
                  <a:srgbClr val="C00000"/>
                </a:solidFill>
              </a:rPr>
              <a:t>nem MI</a:t>
            </a:r>
            <a:r>
              <a:rPr lang="hu-HU" dirty="0"/>
              <a:t>? – ez itt a kérdés!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F92594-0917-5119-90A1-20A36BEF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20185" cy="4023360"/>
          </a:xfrm>
        </p:spPr>
        <p:txBody>
          <a:bodyPr>
            <a:normAutofit fontScale="85000" lnSpcReduction="10000"/>
          </a:bodyPr>
          <a:lstStyle/>
          <a:p>
            <a:r>
              <a:rPr lang="hu-HU" sz="2800" dirty="0"/>
              <a:t>A vizsgán egyelőre nem lehet használni - Milyen feladatokat adjunk, ha használhatják, és milyent, ha nem? </a:t>
            </a:r>
          </a:p>
          <a:p>
            <a:endParaRPr lang="hu-HU" sz="2800" dirty="0"/>
          </a:p>
          <a:p>
            <a:r>
              <a:rPr lang="hu-HU" sz="2800" dirty="0"/>
              <a:t>A diákok használják – esélyegyenlőség</a:t>
            </a:r>
          </a:p>
          <a:p>
            <a:endParaRPr lang="hu-HU" sz="2800" dirty="0"/>
          </a:p>
          <a:p>
            <a:r>
              <a:rPr lang="hu-HU" sz="2800" dirty="0"/>
              <a:t>Miért nem jó, ha használja, amikor úgy tud működő programot írni, amúgy meg nem?</a:t>
            </a:r>
          </a:p>
          <a:p>
            <a:endParaRPr lang="hu-HU" sz="2800" dirty="0"/>
          </a:p>
          <a:p>
            <a:r>
              <a:rPr lang="hu-HU" sz="2800" dirty="0"/>
              <a:t>Hogy változtatja meg a programozás jövőjét? </a:t>
            </a:r>
          </a:p>
          <a:p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71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8EC557-7087-FAEE-7444-CCA7E309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Problémamegoldás, hibakeresés</a:t>
            </a:r>
            <a:br>
              <a:rPr lang="hu-HU" dirty="0"/>
            </a:br>
            <a:r>
              <a:rPr lang="hu-HU" dirty="0"/>
              <a:t>Megírt kódrészlet nem működik. Miért?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20EB52-4D94-B3BA-818C-CBEE47621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37689" cy="4351338"/>
          </a:xfrm>
        </p:spPr>
        <p:txBody>
          <a:bodyPr>
            <a:normAutofit/>
          </a:bodyPr>
          <a:lstStyle/>
          <a:p>
            <a:r>
              <a:rPr lang="hu-HU" sz="2000" dirty="0"/>
              <a:t>Hogy tudom kilistázni az összes vevőt, azt is , akiknek nincs </a:t>
            </a:r>
            <a:r>
              <a:rPr lang="hu-HU" sz="2000" dirty="0" err="1"/>
              <a:t>vásárálásuk</a:t>
            </a:r>
            <a:r>
              <a:rPr lang="hu-HU" sz="2000" dirty="0"/>
              <a:t> a számlafej táblában? </a:t>
            </a:r>
          </a:p>
          <a:p>
            <a:endParaRPr lang="hu-HU" sz="2000" dirty="0"/>
          </a:p>
          <a:p>
            <a:r>
              <a:rPr lang="hu-HU" sz="2000" dirty="0" err="1"/>
              <a:t>Left</a:t>
            </a:r>
            <a:r>
              <a:rPr lang="hu-HU" sz="2000" dirty="0"/>
              <a:t> </a:t>
            </a:r>
            <a:r>
              <a:rPr lang="hu-HU" sz="2000" dirty="0" err="1"/>
              <a:t>joinnal</a:t>
            </a:r>
            <a:r>
              <a:rPr lang="hu-HU" sz="2000" dirty="0"/>
              <a:t> is próbáltam, de nem jeleníti meg őket: </a:t>
            </a:r>
            <a:r>
              <a:rPr lang="hu-HU" sz="2000" dirty="0" err="1"/>
              <a:t>select</a:t>
            </a:r>
            <a:r>
              <a:rPr lang="hu-HU" sz="2000" dirty="0"/>
              <a:t> </a:t>
            </a:r>
            <a:r>
              <a:rPr lang="hu-HU" sz="2000" dirty="0" err="1"/>
              <a:t>vevok.nev</a:t>
            </a:r>
            <a:r>
              <a:rPr lang="hu-HU" sz="2000" dirty="0"/>
              <a:t>, </a:t>
            </a:r>
            <a:r>
              <a:rPr lang="hu-HU" sz="2000" dirty="0" err="1"/>
              <a:t>vevok.telepules</a:t>
            </a:r>
            <a:r>
              <a:rPr lang="hu-HU" sz="2000" dirty="0"/>
              <a:t>, </a:t>
            </a:r>
            <a:r>
              <a:rPr lang="hu-HU" sz="2000" dirty="0" err="1"/>
              <a:t>szamlafej.kelt</a:t>
            </a:r>
            <a:r>
              <a:rPr lang="hu-HU" sz="2000" dirty="0"/>
              <a:t> </a:t>
            </a:r>
            <a:r>
              <a:rPr lang="hu-HU" sz="2000" dirty="0" err="1"/>
              <a:t>from</a:t>
            </a:r>
            <a:r>
              <a:rPr lang="hu-HU" sz="2000" dirty="0"/>
              <a:t> </a:t>
            </a:r>
            <a:r>
              <a:rPr lang="hu-HU" sz="2000" dirty="0" err="1"/>
              <a:t>vevok</a:t>
            </a:r>
            <a:r>
              <a:rPr lang="hu-HU" sz="2000" dirty="0"/>
              <a:t> </a:t>
            </a:r>
            <a:r>
              <a:rPr lang="hu-HU" sz="2000" dirty="0" err="1"/>
              <a:t>left</a:t>
            </a:r>
            <a:r>
              <a:rPr lang="hu-HU" sz="2000" dirty="0"/>
              <a:t> </a:t>
            </a:r>
            <a:r>
              <a:rPr lang="hu-HU" sz="2000" dirty="0" err="1"/>
              <a:t>join</a:t>
            </a:r>
            <a:r>
              <a:rPr lang="hu-HU" sz="2000" dirty="0"/>
              <a:t> </a:t>
            </a:r>
            <a:r>
              <a:rPr lang="hu-HU" sz="2000" dirty="0" err="1"/>
              <a:t>szamlafej</a:t>
            </a:r>
            <a:r>
              <a:rPr lang="hu-HU" sz="2000" dirty="0"/>
              <a:t> </a:t>
            </a:r>
            <a:r>
              <a:rPr lang="hu-HU" sz="2000" dirty="0" err="1"/>
              <a:t>on</a:t>
            </a:r>
            <a:r>
              <a:rPr lang="hu-HU" sz="2000" dirty="0"/>
              <a:t> szamlafej.vevoid=vevok.id </a:t>
            </a:r>
            <a:r>
              <a:rPr lang="hu-HU" sz="2000" dirty="0" err="1"/>
              <a:t>where</a:t>
            </a:r>
            <a:r>
              <a:rPr lang="hu-HU" sz="2000" dirty="0"/>
              <a:t> </a:t>
            </a:r>
            <a:r>
              <a:rPr lang="hu-HU" sz="2000" dirty="0" err="1"/>
              <a:t>szamlafej.teljesites</a:t>
            </a:r>
            <a:r>
              <a:rPr lang="hu-HU" sz="2000" dirty="0"/>
              <a:t> </a:t>
            </a:r>
            <a:r>
              <a:rPr lang="hu-HU" sz="2000" dirty="0" err="1"/>
              <a:t>between</a:t>
            </a:r>
            <a:r>
              <a:rPr lang="hu-HU" sz="2000" dirty="0"/>
              <a:t> '2018.01.01' and '2018.01.31'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6E258DF-0D41-004A-8862-1D8FB884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72" y="1744692"/>
            <a:ext cx="3970364" cy="68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EF8D1A1-43B6-6599-A4C9-CE75D0B1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97" y="2087621"/>
            <a:ext cx="6134632" cy="332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64C15A7-A5E6-31B1-8512-30681ADC1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65" y="2827484"/>
            <a:ext cx="6248942" cy="352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04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E9DD84-AFF0-2671-4F0D-BA9CD5D1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csinál egy adott kódrészlet?  - az AI magyaráz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0B50DEF-CC65-8B49-6227-0104A756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672" y="1600411"/>
            <a:ext cx="6157494" cy="489246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E44394E-F15C-BDC4-ACD6-07D9B02B5940}"/>
              </a:ext>
            </a:extLst>
          </p:cNvPr>
          <p:cNvSpPr/>
          <p:nvPr/>
        </p:nvSpPr>
        <p:spPr>
          <a:xfrm>
            <a:off x="1743075" y="5885843"/>
            <a:ext cx="1219200" cy="4197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2E98BEA-543B-0D9B-383B-AEB10C10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743" y="1931022"/>
            <a:ext cx="5704230" cy="43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0EA441-F0A1-5E3C-51A8-F17EA2FA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Mit csinál a kód?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D6CF12-D833-6A95-4602-93364D02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2753" cy="4351338"/>
          </a:xfrm>
        </p:spPr>
        <p:txBody>
          <a:bodyPr>
            <a:normAutofit/>
          </a:bodyPr>
          <a:lstStyle/>
          <a:p>
            <a:r>
              <a:rPr lang="hu-HU" dirty="0"/>
              <a:t>A csapatok próbálják kitalálni, mit csinál a kód!</a:t>
            </a:r>
          </a:p>
          <a:p>
            <a:r>
              <a:rPr lang="hu-HU" dirty="0"/>
              <a:t>Magyaráztassátok el lépésről lépére!</a:t>
            </a:r>
          </a:p>
          <a:p>
            <a:r>
              <a:rPr lang="hu-HU" dirty="0"/>
              <a:t>Próbáljátok ki a24 és b=36 esetén!</a:t>
            </a:r>
          </a:p>
          <a:p>
            <a:r>
              <a:rPr lang="hu-HU" dirty="0"/>
              <a:t>Ellenőrizd le! Nektek is ezek az értékek jöttek ki? </a:t>
            </a:r>
          </a:p>
          <a:p>
            <a:r>
              <a:rPr lang="hu-HU" dirty="0"/>
              <a:t>Hol tévedtetek? Vagy az AI tévedett? Miért? </a:t>
            </a:r>
          </a:p>
          <a:p>
            <a:r>
              <a:rPr lang="hu-HU" dirty="0" err="1"/>
              <a:t>Debuggolj</a:t>
            </a:r>
            <a:r>
              <a:rPr lang="hu-HU" dirty="0"/>
              <a:t>!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5F80DCF-86B8-5C74-4B79-BBDC9EC5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332" y="1454388"/>
            <a:ext cx="2956816" cy="202709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8040D9-E847-9016-79F2-A024605B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76" y="3616421"/>
            <a:ext cx="655376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4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E5B9A2-F583-0725-99AA-0EC2D2B7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MVC modell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93AD054-471B-0DFC-DC9D-F596E1048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32" y="1265477"/>
            <a:ext cx="9624894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C09438-5C4B-0E66-5535-FE6F0B51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 tanulás – társalkodó partner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772E4A2-90B5-0AA0-065D-CA0D4AD9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1585913"/>
            <a:ext cx="6798631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59E4D-BC6E-5D6F-0BB3-0E68A9FE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463A92-E991-3A0F-1BC9-6BD4ED06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 tanulás – társalkodó partner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923018-6B76-16DA-28FF-C1AF7CFE0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782388" cy="27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0D96D5E-9826-EC86-3752-B5595ECE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394" y="1486101"/>
            <a:ext cx="7353937" cy="500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82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AAA32A-634B-4729-45C5-5B6264A9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Ai</a:t>
            </a:r>
            <a:r>
              <a:rPr lang="hu-HU" dirty="0"/>
              <a:t>-ember párbeszédben őrizzük meg az irányító szerepet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244055-DB8F-A09D-B753-7A7C9C1E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991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8873-FB01-A09E-0142-807CEB8AD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57E36A-AEB6-C6B0-3A71-DDBE3C46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Angol tanulás </a:t>
            </a:r>
            <a:r>
              <a:rPr lang="hu-HU" dirty="0" err="1"/>
              <a:t>Ai-val</a:t>
            </a:r>
            <a:r>
              <a:rPr lang="hu-HU" dirty="0"/>
              <a:t> – Mi kell ehhez?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0CA907-84EE-4F80-CD4F-4F3067EBD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Kérhetünk komplett tanulási tervet magunknak, és lebonthatjuk a témákat heti szintre is. Ehhez persze kell tervezni.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C0FB30D-7D6A-2C57-DCF4-E9A778ECE2FD}"/>
              </a:ext>
            </a:extLst>
          </p:cNvPr>
          <p:cNvSpPr txBox="1"/>
          <p:nvPr/>
        </p:nvSpPr>
        <p:spPr>
          <a:xfrm>
            <a:off x="1203723" y="3523684"/>
            <a:ext cx="60936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Tudatosság</a:t>
            </a:r>
          </a:p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Kitartás</a:t>
            </a:r>
          </a:p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Motiváció</a:t>
            </a:r>
          </a:p>
          <a:p>
            <a:r>
              <a:rPr lang="hu-HU" sz="2800" dirty="0">
                <a:solidFill>
                  <a:schemeClr val="accent5">
                    <a:lumMod val="75000"/>
                  </a:schemeClr>
                </a:solidFill>
              </a:rPr>
              <a:t>Ötletesség </a:t>
            </a:r>
          </a:p>
          <a:p>
            <a:endParaRPr lang="hu-H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2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8147AF-92DB-3A4C-5D94-AAD9EF05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Blogírás - esszék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0033B9-E483-8C82-BD84-2F73F100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Kérhetünk ötleteket  - </a:t>
            </a:r>
            <a:r>
              <a:rPr lang="hu-HU" dirty="0" err="1"/>
              <a:t>brainstorming</a:t>
            </a:r>
            <a:endParaRPr lang="hu-HU" dirty="0"/>
          </a:p>
          <a:p>
            <a:r>
              <a:rPr lang="hu-HU" dirty="0"/>
              <a:t>Vázlatot</a:t>
            </a:r>
          </a:p>
          <a:p>
            <a:r>
              <a:rPr lang="hu-HU" dirty="0"/>
              <a:t>Összefoglalót</a:t>
            </a:r>
          </a:p>
          <a:p>
            <a:r>
              <a:rPr lang="hu-HU" dirty="0"/>
              <a:t>Bevezetőt</a:t>
            </a:r>
          </a:p>
          <a:p>
            <a:r>
              <a:rPr lang="hu-HU" dirty="0"/>
              <a:t>Forrásokat, amikre támaszkodhatunk – ellenőrizzük le, tényleg jó-e a forrás, és benne van-e a tartalom</a:t>
            </a:r>
          </a:p>
          <a:p>
            <a:r>
              <a:rPr lang="hu-HU" dirty="0"/>
              <a:t>Gombászás a Mátrában</a:t>
            </a:r>
          </a:p>
          <a:p>
            <a:r>
              <a:rPr lang="hu-HU" dirty="0"/>
              <a:t>Az AI nem csak a magyar </a:t>
            </a:r>
            <a:r>
              <a:rPr lang="hu-HU" dirty="0" err="1"/>
              <a:t>tartalamak</a:t>
            </a:r>
            <a:r>
              <a:rPr lang="hu-HU" dirty="0"/>
              <a:t> között keres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9889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59B4D3-821D-DE05-046F-56387E7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épül fel egy HTML táblázat? Milyen részei vannak?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1488E1-7C3A-7732-B36C-2D0105D4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45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46D765-F76E-002B-73D6-61319280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Tapasztalatok - Hogy használják a diákok?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7CC2DE-AA6C-7B76-E3BA-2E9AE302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/>
              <a:t>Az </a:t>
            </a:r>
            <a:r>
              <a:rPr lang="hu-HU" dirty="0" err="1"/>
              <a:t>Ai</a:t>
            </a:r>
            <a:r>
              <a:rPr lang="hu-HU" dirty="0"/>
              <a:t> már működő kódokat generál, főleg ha pár soros kódról van szó. </a:t>
            </a:r>
          </a:p>
          <a:p>
            <a:pPr>
              <a:lnSpc>
                <a:spcPct val="120000"/>
              </a:lnSpc>
            </a:pPr>
            <a:r>
              <a:rPr lang="hu-HU" dirty="0"/>
              <a:t>N. E. Vannak, akik egyáltalán nem tudják használni. Inkább zavarja őket a kód, amit kap, mert nem úgy működik, ahogy elképzelte, és nem tudja javítani. </a:t>
            </a:r>
          </a:p>
          <a:p>
            <a:pPr>
              <a:lnSpc>
                <a:spcPct val="120000"/>
              </a:lnSpc>
            </a:pPr>
            <a:r>
              <a:rPr lang="hu-HU" dirty="0"/>
              <a:t>M.T, P.B, Fogalmuk sincs, hogy működik, mégis működő programot írnak</a:t>
            </a:r>
          </a:p>
          <a:p>
            <a:pPr>
              <a:lnSpc>
                <a:spcPct val="120000"/>
              </a:lnSpc>
            </a:pPr>
            <a:r>
              <a:rPr lang="hu-HU" dirty="0"/>
              <a:t>D.V. gyönyörű oldalakat generál az AI-vel, most a duális képzésben mégsem tudja megoldani a kapott </a:t>
            </a:r>
            <a:r>
              <a:rPr lang="hu-HU" dirty="0" err="1"/>
              <a:t>css</a:t>
            </a:r>
            <a:r>
              <a:rPr lang="hu-HU" dirty="0"/>
              <a:t> feladatokat</a:t>
            </a:r>
          </a:p>
          <a:p>
            <a:pPr>
              <a:lnSpc>
                <a:spcPct val="120000"/>
              </a:lnSpc>
            </a:pPr>
            <a:r>
              <a:rPr lang="hu-HU" dirty="0"/>
              <a:t>Á. Komplex </a:t>
            </a:r>
            <a:r>
              <a:rPr lang="hu-HU" dirty="0" err="1"/>
              <a:t>maze</a:t>
            </a:r>
            <a:r>
              <a:rPr lang="hu-HU" dirty="0"/>
              <a:t> játékot ír, több szobával, fel tudja venni a tárgyakat a szobában, csak akkor nyílnak ki az ajtók, ha minden ellenség meghalt, </a:t>
            </a:r>
            <a:r>
              <a:rPr lang="hu-HU" dirty="0" err="1"/>
              <a:t>stb</a:t>
            </a:r>
            <a:r>
              <a:rPr lang="hu-HU" dirty="0"/>
              <a:t> …. Bonyolult programozási szerkezeteket használ, amikről egyáltalán nincs fogalma. </a:t>
            </a:r>
          </a:p>
          <a:p>
            <a:pPr>
              <a:lnSpc>
                <a:spcPct val="120000"/>
              </a:lnSpc>
            </a:pPr>
            <a:endParaRPr lang="hu-HU" dirty="0"/>
          </a:p>
          <a:p>
            <a:pPr>
              <a:lnSpc>
                <a:spcPct val="12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2160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F55D7A-3D85-2D79-5248-213719FA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bontaná szét az AI metódusokra az alábbi kódot? Miért így?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FBB8EE-7186-9270-8134-E97A8A01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Beszéljük meg közösen, ez miért jó, miért nem jó? Hogy tudjuk pontosítani a kérdést, hogy jó legyen? </a:t>
            </a:r>
          </a:p>
        </p:txBody>
      </p:sp>
    </p:spTree>
    <p:extLst>
      <p:ext uri="{BB962C8B-B14F-4D97-AF65-F5344CB8AC3E}">
        <p14:creationId xmlns:p14="http://schemas.microsoft.com/office/powerpoint/2010/main" val="2073099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C66E41-8CAD-7835-507B-027CF15D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Hódok – információ és kutatás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D3FEA1-D1FA-A381-1239-0A81DA1D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657600" cy="4023360"/>
          </a:xfrm>
        </p:spPr>
        <p:txBody>
          <a:bodyPr/>
          <a:lstStyle/>
          <a:p>
            <a:r>
              <a:rPr lang="hu-HU" dirty="0"/>
              <a:t>- Saját élmény, tapasztalat</a:t>
            </a:r>
          </a:p>
          <a:p>
            <a:r>
              <a:rPr lang="hu-HU" dirty="0"/>
              <a:t>- Tudományos tények AI segítségével – korrekt linkek alapján, akár külföldi, hiteles, tudományos források</a:t>
            </a:r>
          </a:p>
          <a:p>
            <a:r>
              <a:rPr lang="hu-HU" dirty="0"/>
              <a:t>- Saját mese</a:t>
            </a:r>
          </a:p>
          <a:p>
            <a:r>
              <a:rPr lang="hu-HU" dirty="0"/>
              <a:t>- helyesírás, elírás javítás, önellenőrzés.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13CB435-C09D-68F2-2672-4EEA694D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127" y="1645920"/>
            <a:ext cx="6170367" cy="47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6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8EF4A2-8803-C1E6-CCC5-B96AFF25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Kutatómunka és elemzés</a:t>
            </a:r>
            <a:br>
              <a:rPr lang="hu-HU" dirty="0"/>
            </a:br>
            <a:r>
              <a:rPr lang="hu-HU" sz="3100" dirty="0"/>
              <a:t>Holt költők társasága</a:t>
            </a:r>
            <a:br>
              <a:rPr lang="hu-HU" sz="3100" dirty="0"/>
            </a:br>
            <a:r>
              <a:rPr lang="hu-HU" sz="3100" dirty="0"/>
              <a:t>Film és szakirodalom alapján összehasonlító elemzés készítése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EC5E7C-1362-A4EC-878E-38F7C2CF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597033" cy="402336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Tapasztalatok:</a:t>
            </a:r>
          </a:p>
          <a:p>
            <a:pPr marL="0" indent="0">
              <a:buNone/>
            </a:pPr>
            <a:r>
              <a:rPr lang="hu-HU" dirty="0"/>
              <a:t>Nehéz szakmai szöveget kivonatol, érthetőbbre átfogalmaz</a:t>
            </a:r>
          </a:p>
          <a:p>
            <a:pPr marL="0" indent="0">
              <a:buNone/>
            </a:pPr>
            <a:r>
              <a:rPr lang="hu-HU" dirty="0"/>
              <a:t>Tud keresni a tartalomban, idézet gyűjtése</a:t>
            </a:r>
          </a:p>
          <a:p>
            <a:pPr marL="0" indent="0">
              <a:buNone/>
            </a:pPr>
            <a:r>
              <a:rPr lang="hu-HU" dirty="0"/>
              <a:t>Tud keresni a film tartalmában a megfelelő részeket. </a:t>
            </a:r>
          </a:p>
          <a:p>
            <a:pPr marL="0" indent="0">
              <a:buNone/>
            </a:pPr>
            <a:r>
              <a:rPr lang="hu-HU" dirty="0"/>
              <a:t>Ötletelés</a:t>
            </a:r>
          </a:p>
          <a:p>
            <a:pPr marL="0" indent="0">
              <a:buNone/>
            </a:pPr>
            <a:r>
              <a:rPr lang="hu-HU" dirty="0"/>
              <a:t>Irányítani kell!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B60DDB-81A3-E758-39C9-E4F1F0B8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1" y="1960060"/>
            <a:ext cx="6752307" cy="467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64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C1913-55DF-7C21-21F3-496C514B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74392F-B8BB-698F-D3D5-889CB7FD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Kutatómunka és elemzés</a:t>
            </a:r>
            <a:br>
              <a:rPr lang="hu-HU" dirty="0"/>
            </a:br>
            <a:r>
              <a:rPr lang="hu-HU" sz="3100" dirty="0"/>
              <a:t>Fenntarthatósági témahét – 9. osztály IKT projektmunka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08D37E-E407-B011-5F82-069208C68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597033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Tapasztalatok:</a:t>
            </a:r>
          </a:p>
          <a:p>
            <a:pPr marL="0" indent="0">
              <a:buNone/>
            </a:pPr>
            <a:r>
              <a:rPr lang="hu-HU" dirty="0"/>
              <a:t>Olyan szöveget generáltasson, ami releváns, érti is, érdekes a számára</a:t>
            </a:r>
          </a:p>
          <a:p>
            <a:pPr marL="0" indent="0">
              <a:buNone/>
            </a:pPr>
            <a:r>
              <a:rPr lang="hu-HU" dirty="0"/>
              <a:t>Rendszerezni kellett az információt, kiválogatni, kategorizálni, szűrni, rendszerezni</a:t>
            </a:r>
          </a:p>
          <a:p>
            <a:pPr marL="0" indent="0">
              <a:buNone/>
            </a:pPr>
            <a:r>
              <a:rPr lang="hu-HU" dirty="0"/>
              <a:t>Elő kellett adni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https://ivadybarnabas.github.io/fentarthatosag_csoportmunka/</a:t>
            </a:r>
            <a:r>
              <a:rPr lang="hu-HU" dirty="0"/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7A04827-0C33-D344-7D0A-A9308DCE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97" y="1916859"/>
            <a:ext cx="5486875" cy="428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CB7DE64-9C33-2D17-EA60-E23AA7B86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30" y="2682624"/>
            <a:ext cx="5364599" cy="418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290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5C4F55-746A-977A-C1AD-B70CA5F7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3F62FE-4501-C421-CCF6-6C24DCB8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b="1" dirty="0"/>
              <a:t>1. Az AI hatása a tanítás-tanulási folyamatra</a:t>
            </a:r>
          </a:p>
          <a:p>
            <a:r>
              <a:rPr lang="hu-HU" b="1" dirty="0"/>
              <a:t>Személyre szabott tanulás</a:t>
            </a:r>
          </a:p>
          <a:p>
            <a:r>
              <a:rPr lang="hu-HU" dirty="0"/>
              <a:t>Az AI képes egyéni tanulási útvonalakat kialakítani: figyeli a tanuló teljesítményét, tempóját, hibáit, és ennek megfelelően ajánl tartalmat, gyakorlatot, magyarázatot.</a:t>
            </a:r>
          </a:p>
          <a:p>
            <a:r>
              <a:rPr lang="hu-HU" dirty="0"/>
              <a:t>A gyengébb tanulók támogatást kapnak, a gyorsabb haladók pedig haladhatnak előre, így mindenki a saját ütemében tanulhat.</a:t>
            </a:r>
          </a:p>
          <a:p>
            <a:r>
              <a:rPr lang="hu-HU" b="1" dirty="0"/>
              <a:t>Adaptív tananyag és értékelés</a:t>
            </a:r>
          </a:p>
          <a:p>
            <a:r>
              <a:rPr lang="hu-HU" dirty="0"/>
              <a:t>Automatikusan generált feladatok, azonnali visszajelzés, akár természetes nyelvi esszék javítása is megvalósítható (pl. GPT-alapú rendszerekkel).</a:t>
            </a:r>
          </a:p>
          <a:p>
            <a:r>
              <a:rPr lang="hu-HU" dirty="0"/>
              <a:t>Diagnosztikai célú tesztek és folyamatos, valós idejű visszajelzések révén a tanulók és a tanárok is pontos képet kapnak az előrehaladásról.</a:t>
            </a:r>
          </a:p>
          <a:p>
            <a:r>
              <a:rPr lang="hu-HU" b="1" dirty="0"/>
              <a:t>Új tanulási módok</a:t>
            </a:r>
          </a:p>
          <a:p>
            <a:r>
              <a:rPr lang="hu-HU" dirty="0"/>
              <a:t>Virtuális tanulótársak, szimulációk, AI-alapú mentorok.</a:t>
            </a:r>
          </a:p>
          <a:p>
            <a:r>
              <a:rPr lang="hu-HU" dirty="0"/>
              <a:t>Valóságos problémák szimulált környezetben való megoldása (pl. projektalapú tanulás AI-támogatással).</a:t>
            </a:r>
          </a:p>
          <a:p>
            <a:r>
              <a:rPr lang="hu-HU" dirty="0"/>
              <a:t>Több érzékszervre ható, multimodális tanulási környezetek.</a:t>
            </a:r>
          </a:p>
          <a:p>
            <a:br>
              <a:rPr lang="hu-HU" dirty="0"/>
            </a:br>
            <a:endParaRPr lang="hu-HU" dirty="0"/>
          </a:p>
          <a:p>
            <a:r>
              <a:rPr lang="hu-HU" b="1" dirty="0"/>
              <a:t>👩‍🏫 2. A tanár megváltozó szerepe</a:t>
            </a:r>
          </a:p>
          <a:p>
            <a:r>
              <a:rPr lang="hu-HU" dirty="0"/>
              <a:t>Az AI nem kiváltja, hanem </a:t>
            </a:r>
            <a:r>
              <a:rPr lang="hu-HU" b="1" dirty="0"/>
              <a:t>átszabja</a:t>
            </a:r>
            <a:r>
              <a:rPr lang="hu-HU" dirty="0"/>
              <a:t> a tanár szerepét. A jövő tanára:</a:t>
            </a:r>
          </a:p>
          <a:p>
            <a:r>
              <a:rPr lang="hu-HU" b="1" dirty="0" err="1"/>
              <a:t>Facilitátor</a:t>
            </a:r>
            <a:r>
              <a:rPr lang="hu-HU" b="1" dirty="0"/>
              <a:t>, mentor, útmutató</a:t>
            </a:r>
          </a:p>
          <a:p>
            <a:r>
              <a:rPr lang="hu-HU" dirty="0"/>
              <a:t>Nem az információ átadására fókuszál (azt elvégzi az AI), hanem a tanulási folyamat irányítására, a gondolkodás, együttműködés, kritikai szemlélet fejlesztésére.</a:t>
            </a:r>
          </a:p>
          <a:p>
            <a:r>
              <a:rPr lang="hu-HU" dirty="0"/>
              <a:t>Egyre fontosabb lesz az érzelmi intelligencia, a motiválás, az egyéni figyelem.</a:t>
            </a:r>
          </a:p>
          <a:p>
            <a:r>
              <a:rPr lang="hu-HU" b="1" dirty="0"/>
              <a:t>Tartalomszűrő és kurátor</a:t>
            </a:r>
          </a:p>
          <a:p>
            <a:r>
              <a:rPr lang="hu-HU" dirty="0"/>
              <a:t>A tanár segít eligazodni az AI által generált tartalmakban, felismeri a hibás, félrevezető, nem releváns információkat.</a:t>
            </a:r>
          </a:p>
          <a:p>
            <a:r>
              <a:rPr lang="hu-HU" dirty="0"/>
              <a:t>Képes pedagógiai szempontból értékelni a tanulói munkákat, kontextusba helyezni a tanulást.</a:t>
            </a:r>
          </a:p>
          <a:p>
            <a:r>
              <a:rPr lang="hu-HU" b="1" dirty="0"/>
              <a:t>Etikai és digitális írástudás fejlesztője</a:t>
            </a:r>
          </a:p>
          <a:p>
            <a:r>
              <a:rPr lang="hu-HU" dirty="0"/>
              <a:t>A diákokat meg kell tanítani a mesterséges intelligencia felelős és tudatos használatára: plágium, </a:t>
            </a:r>
            <a:r>
              <a:rPr lang="hu-HU" dirty="0" err="1"/>
              <a:t>deepfake</a:t>
            </a:r>
            <a:r>
              <a:rPr lang="hu-HU" dirty="0"/>
              <a:t>, adatvédelem, algoritmikus elfogultság.</a:t>
            </a:r>
          </a:p>
          <a:p>
            <a:r>
              <a:rPr lang="hu-HU" dirty="0"/>
              <a:t>Kiemelten fontos lesz az </a:t>
            </a:r>
            <a:r>
              <a:rPr lang="hu-HU" b="1" dirty="0"/>
              <a:t>AI-írástudás</a:t>
            </a:r>
            <a:r>
              <a:rPr lang="hu-HU" dirty="0"/>
              <a:t> fejlesztése, amiben a tanár kulcsszereplő marad.</a:t>
            </a:r>
          </a:p>
          <a:p>
            <a:br>
              <a:rPr lang="hu-HU" dirty="0"/>
            </a:br>
            <a:endParaRPr lang="hu-HU" dirty="0"/>
          </a:p>
          <a:p>
            <a:r>
              <a:rPr lang="hu-HU" b="1" dirty="0"/>
              <a:t>🔮 3. Mire kell felkészülnünk?</a:t>
            </a:r>
          </a:p>
          <a:p>
            <a:r>
              <a:rPr lang="hu-HU" b="1" dirty="0"/>
              <a:t>Tanárképzés átalakulása</a:t>
            </a:r>
            <a:r>
              <a:rPr lang="hu-HU" dirty="0"/>
              <a:t>: szükség lesz technológiai, digitális és AI-pedagógiai ismeretek beépítésére.</a:t>
            </a:r>
          </a:p>
          <a:p>
            <a:r>
              <a:rPr lang="hu-HU" b="1" dirty="0"/>
              <a:t>Új tantervek</a:t>
            </a:r>
            <a:r>
              <a:rPr lang="hu-HU" dirty="0"/>
              <a:t>: a tanulási célok közé be kell kerüljön az AI használata, a kreativitás, a problémamegoldás és az együttműködés.</a:t>
            </a:r>
          </a:p>
          <a:p>
            <a:r>
              <a:rPr lang="hu-HU" b="1" dirty="0"/>
              <a:t>Iskolai kultúra</a:t>
            </a:r>
            <a:r>
              <a:rPr lang="hu-HU" dirty="0"/>
              <a:t>: a frontális tanítás helyét fokozatosan átveheti a tanulói aktivitáson alapuló, projektalapú, személyre szabott tanulás.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0512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1DB64B-1D1D-2627-B15F-E04A1512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Kritikus gondolkodás fejlesztése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40AED3-AF02-6AE1-D250-2CC9E4A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Tudni kell kérdezni. Pontosan megfogalmazni a gondolatainkat. </a:t>
            </a:r>
          </a:p>
          <a:p>
            <a:endParaRPr lang="hu-HU" dirty="0"/>
          </a:p>
          <a:p>
            <a:r>
              <a:rPr lang="hu-HU" dirty="0"/>
              <a:t>A diákok ne csak elfogadják a választ, hanem </a:t>
            </a:r>
            <a:r>
              <a:rPr lang="hu-HU" b="1" dirty="0"/>
              <a:t>ellenőrizzék és értelmezzék</a:t>
            </a:r>
            <a:r>
              <a:rPr lang="hu-HU" dirty="0"/>
              <a:t> azt.</a:t>
            </a:r>
            <a:br>
              <a:rPr lang="hu-HU" dirty="0"/>
            </a:br>
            <a:r>
              <a:rPr lang="hu-HU" dirty="0"/>
              <a:t>Lehet tanítani:</a:t>
            </a:r>
          </a:p>
          <a:p>
            <a:r>
              <a:rPr lang="hu-HU" dirty="0"/>
              <a:t>hogyan találják meg az ellentmondásokat,</a:t>
            </a:r>
          </a:p>
          <a:p>
            <a:r>
              <a:rPr lang="hu-HU" dirty="0"/>
              <a:t>hogyan kereshetnek alternatív magyarázatot,</a:t>
            </a:r>
          </a:p>
          <a:p>
            <a:r>
              <a:rPr lang="hu-HU" dirty="0"/>
              <a:t>hogyan kombinálhatják az AI által írt anyagot saját </a:t>
            </a:r>
            <a:r>
              <a:rPr lang="hu-HU" dirty="0" err="1"/>
              <a:t>kutatássa</a:t>
            </a:r>
            <a:r>
              <a:rPr lang="hu-HU" dirty="0"/>
              <a:t>.</a:t>
            </a:r>
          </a:p>
          <a:p>
            <a:r>
              <a:rPr lang="hu-HU" b="1" dirty="0"/>
              <a:t>kutatási projektet</a:t>
            </a:r>
            <a:r>
              <a:rPr lang="hu-HU" dirty="0"/>
              <a:t>, ahol az AI segít adatokat összegyűjteni, de az elemzés már az övék.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818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9605A1-88AC-1B47-8FE6-F9AC2044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6150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Mi kell ahhoz, hogy hatékonyan tudjuk használni az AI-t?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0AE2AED3-59D1-9DCD-B3D9-CFC2A2E02402}"/>
              </a:ext>
            </a:extLst>
          </p:cNvPr>
          <p:cNvSpPr/>
          <p:nvPr/>
        </p:nvSpPr>
        <p:spPr>
          <a:xfrm rot="1203786">
            <a:off x="679888" y="2907434"/>
            <a:ext cx="3548491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Brush Script MT" panose="03060802040406070304" pitchFamily="66" charset="0"/>
              </a:rPr>
              <a:t>Alaptudás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434611B5-A6D8-DC12-450C-44BF7596E0B7}"/>
              </a:ext>
            </a:extLst>
          </p:cNvPr>
          <p:cNvSpPr/>
          <p:nvPr/>
        </p:nvSpPr>
        <p:spPr>
          <a:xfrm>
            <a:off x="1890596" y="1543071"/>
            <a:ext cx="3713257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dirty="0">
                <a:ln w="22225">
                  <a:noFill/>
                  <a:prstDash val="solid"/>
                </a:ln>
                <a:solidFill>
                  <a:srgbClr val="FF9900"/>
                </a:solidFill>
                <a:latin typeface="Brush Script MT" panose="03060802040406070304" pitchFamily="66" charset="0"/>
              </a:rPr>
              <a:t>Kíváncsiság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7082F378-1FB9-EE6B-B0D4-C8B259BBE88D}"/>
              </a:ext>
            </a:extLst>
          </p:cNvPr>
          <p:cNvSpPr/>
          <p:nvPr/>
        </p:nvSpPr>
        <p:spPr>
          <a:xfrm rot="1203786">
            <a:off x="6840056" y="1690153"/>
            <a:ext cx="2920445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Kitartás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04F4DD78-9307-C1DD-2668-619A63BC6E5F}"/>
              </a:ext>
            </a:extLst>
          </p:cNvPr>
          <p:cNvSpPr/>
          <p:nvPr/>
        </p:nvSpPr>
        <p:spPr>
          <a:xfrm rot="18998374">
            <a:off x="4017395" y="2315261"/>
            <a:ext cx="353521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Céltudatosság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7B7F6B89-227D-9085-6732-B99038D24284}"/>
              </a:ext>
            </a:extLst>
          </p:cNvPr>
          <p:cNvSpPr/>
          <p:nvPr/>
        </p:nvSpPr>
        <p:spPr>
          <a:xfrm rot="20486604">
            <a:off x="2183232" y="3562582"/>
            <a:ext cx="75439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Kommunikációs készség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A5D4EEE-E266-1D79-C9A9-31D79D1DE81D}"/>
              </a:ext>
            </a:extLst>
          </p:cNvPr>
          <p:cNvSpPr/>
          <p:nvPr/>
        </p:nvSpPr>
        <p:spPr>
          <a:xfrm rot="1203786">
            <a:off x="793971" y="5088148"/>
            <a:ext cx="292044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Önismeret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0E8F1B51-B108-6553-8D10-5CDF1D208D22}"/>
              </a:ext>
            </a:extLst>
          </p:cNvPr>
          <p:cNvSpPr/>
          <p:nvPr/>
        </p:nvSpPr>
        <p:spPr>
          <a:xfrm rot="1203786">
            <a:off x="6165763" y="4739933"/>
            <a:ext cx="292044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Tudatosság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BF39B820-2490-7A8D-0DE8-450A93F2F792}"/>
              </a:ext>
            </a:extLst>
          </p:cNvPr>
          <p:cNvSpPr/>
          <p:nvPr/>
        </p:nvSpPr>
        <p:spPr>
          <a:xfrm rot="20603369">
            <a:off x="8205200" y="3986278"/>
            <a:ext cx="331348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b="1" dirty="0">
                <a:ln w="22225">
                  <a:noFill/>
                  <a:prstDash val="solid"/>
                </a:ln>
                <a:solidFill>
                  <a:srgbClr val="E97C05"/>
                </a:solidFill>
                <a:latin typeface="Brush Script MT" panose="03060802040406070304" pitchFamily="66" charset="0"/>
              </a:rPr>
              <a:t>Motiváció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60EB6BCF-1254-79E1-55BD-6B4A16A98649}"/>
              </a:ext>
            </a:extLst>
          </p:cNvPr>
          <p:cNvSpPr/>
          <p:nvPr/>
        </p:nvSpPr>
        <p:spPr>
          <a:xfrm rot="4033653">
            <a:off x="8637223" y="2249475"/>
            <a:ext cx="292044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Ötletesség</a:t>
            </a: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3C5480AE-1A60-089E-B91A-DCB7AB10DB3C}"/>
              </a:ext>
            </a:extLst>
          </p:cNvPr>
          <p:cNvSpPr/>
          <p:nvPr/>
        </p:nvSpPr>
        <p:spPr>
          <a:xfrm rot="20928381">
            <a:off x="4099012" y="5197029"/>
            <a:ext cx="292044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Kreativitás</a:t>
            </a:r>
          </a:p>
        </p:txBody>
      </p:sp>
    </p:spTree>
    <p:extLst>
      <p:ext uri="{BB962C8B-B14F-4D97-AF65-F5344CB8AC3E}">
        <p14:creationId xmlns:p14="http://schemas.microsoft.com/office/powerpoint/2010/main" val="335616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8A83E-8690-AD58-B897-70E9D7AA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717649-C16C-4109-A152-DB83374F5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6150" cy="1325563"/>
          </a:xfrm>
        </p:spPr>
        <p:txBody>
          <a:bodyPr>
            <a:normAutofit/>
          </a:bodyPr>
          <a:lstStyle/>
          <a:p>
            <a:r>
              <a:rPr lang="hu-HU" dirty="0"/>
              <a:t>Mi a tanár feladata?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D0A0FAFE-8049-C61B-EFA3-33147F3DF96D}"/>
              </a:ext>
            </a:extLst>
          </p:cNvPr>
          <p:cNvSpPr/>
          <p:nvPr/>
        </p:nvSpPr>
        <p:spPr>
          <a:xfrm rot="20798813">
            <a:off x="2459116" y="3532818"/>
            <a:ext cx="635130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Brush Script MT" panose="03060802040406070304" pitchFamily="66" charset="0"/>
              </a:rPr>
              <a:t>Felépíti az alaptudást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E504E892-44B0-75D7-2A98-1F5A06404B14}"/>
              </a:ext>
            </a:extLst>
          </p:cNvPr>
          <p:cNvSpPr/>
          <p:nvPr/>
        </p:nvSpPr>
        <p:spPr>
          <a:xfrm>
            <a:off x="1068791" y="1616709"/>
            <a:ext cx="3713257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dirty="0">
                <a:ln w="22225">
                  <a:noFill/>
                  <a:prstDash val="solid"/>
                </a:ln>
                <a:solidFill>
                  <a:srgbClr val="FF9900"/>
                </a:solidFill>
                <a:latin typeface="Brush Script MT" panose="03060802040406070304" pitchFamily="66" charset="0"/>
              </a:rPr>
              <a:t>Kíváncsiság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87EFD16E-2CB5-10A6-5711-FB4D7C91ADD2}"/>
              </a:ext>
            </a:extLst>
          </p:cNvPr>
          <p:cNvSpPr/>
          <p:nvPr/>
        </p:nvSpPr>
        <p:spPr>
          <a:xfrm rot="1203786">
            <a:off x="8071978" y="2680871"/>
            <a:ext cx="4112797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Példát mutat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0C7F1CC2-40C7-655A-0D13-71AACFCF1410}"/>
              </a:ext>
            </a:extLst>
          </p:cNvPr>
          <p:cNvSpPr/>
          <p:nvPr/>
        </p:nvSpPr>
        <p:spPr>
          <a:xfrm rot="19694031">
            <a:off x="4920899" y="2315172"/>
            <a:ext cx="3535214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Megtanít kérdezni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3D1F0C9C-D492-7EA5-5FBC-29CD16590E3A}"/>
              </a:ext>
            </a:extLst>
          </p:cNvPr>
          <p:cNvSpPr/>
          <p:nvPr/>
        </p:nvSpPr>
        <p:spPr>
          <a:xfrm rot="959669">
            <a:off x="-1436926" y="2488786"/>
            <a:ext cx="7543999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Vezet az úton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3FB39964-CDBF-481B-A1B7-B75C487536B0}"/>
              </a:ext>
            </a:extLst>
          </p:cNvPr>
          <p:cNvSpPr/>
          <p:nvPr/>
        </p:nvSpPr>
        <p:spPr>
          <a:xfrm rot="1203786">
            <a:off x="430373" y="4826476"/>
            <a:ext cx="292044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Eszközöket ad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92372ED3-4C65-4126-135D-D35B3E2A4B0C}"/>
              </a:ext>
            </a:extLst>
          </p:cNvPr>
          <p:cNvSpPr/>
          <p:nvPr/>
        </p:nvSpPr>
        <p:spPr>
          <a:xfrm rot="1203786">
            <a:off x="6165763" y="4739933"/>
            <a:ext cx="292044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Brush Script MT" panose="03060802040406070304" pitchFamily="66" charset="0"/>
              </a:rPr>
              <a:t>Önállóságra nevel</a:t>
            </a: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36D1F6B2-FE7A-5C18-C27C-4C75712E2F2B}"/>
              </a:ext>
            </a:extLst>
          </p:cNvPr>
          <p:cNvSpPr/>
          <p:nvPr/>
        </p:nvSpPr>
        <p:spPr>
          <a:xfrm rot="20603369">
            <a:off x="8205200" y="3986278"/>
            <a:ext cx="331348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7200" b="1" dirty="0">
                <a:ln w="22225">
                  <a:noFill/>
                  <a:prstDash val="solid"/>
                </a:ln>
                <a:solidFill>
                  <a:srgbClr val="E97C05"/>
                </a:solidFill>
                <a:latin typeface="Brush Script MT" panose="03060802040406070304" pitchFamily="66" charset="0"/>
              </a:rPr>
              <a:t>Motivál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718CAA38-FECF-A1A3-D0A2-E08B2442F9D1}"/>
              </a:ext>
            </a:extLst>
          </p:cNvPr>
          <p:cNvSpPr/>
          <p:nvPr/>
        </p:nvSpPr>
        <p:spPr>
          <a:xfrm rot="4033653">
            <a:off x="9140883" y="1700378"/>
            <a:ext cx="2920445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err="1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Számonkér</a:t>
            </a:r>
            <a:endParaRPr lang="hu-HU" sz="4000" b="1" dirty="0">
              <a:ln w="22225">
                <a:noFill/>
                <a:prstDash val="solid"/>
              </a:ln>
              <a:solidFill>
                <a:srgbClr val="7030A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7" name="Téglalap 26">
            <a:extLst>
              <a:ext uri="{FF2B5EF4-FFF2-40B4-BE49-F238E27FC236}">
                <a16:creationId xmlns:a16="http://schemas.microsoft.com/office/drawing/2014/main" id="{A171F8F5-4E57-8E07-9B08-DB6BD6C0CE1C}"/>
              </a:ext>
            </a:extLst>
          </p:cNvPr>
          <p:cNvSpPr/>
          <p:nvPr/>
        </p:nvSpPr>
        <p:spPr>
          <a:xfrm rot="20928381">
            <a:off x="2876516" y="5433372"/>
            <a:ext cx="470459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22225">
                  <a:noFill/>
                  <a:prstDash val="solid"/>
                </a:ln>
                <a:solidFill>
                  <a:srgbClr val="7030A0"/>
                </a:solidFill>
                <a:latin typeface="Brush Script MT" panose="03060802040406070304" pitchFamily="66" charset="0"/>
              </a:rPr>
              <a:t>Tudásvágy növelése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419D6479-1A14-B3FD-6446-1B21C5487CEB}"/>
              </a:ext>
            </a:extLst>
          </p:cNvPr>
          <p:cNvSpPr/>
          <p:nvPr/>
        </p:nvSpPr>
        <p:spPr>
          <a:xfrm rot="634241">
            <a:off x="5953397" y="745012"/>
            <a:ext cx="386919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dirty="0">
                <a:ln w="22225">
                  <a:noFill/>
                  <a:prstDash val="solid"/>
                </a:ln>
                <a:solidFill>
                  <a:srgbClr val="E97C05"/>
                </a:solidFill>
                <a:latin typeface="Brush Script MT" panose="03060802040406070304" pitchFamily="66" charset="0"/>
              </a:rPr>
              <a:t>Sikerélményhez juttat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F1406EB-3DDE-371C-7C59-EA19421050AD}"/>
              </a:ext>
            </a:extLst>
          </p:cNvPr>
          <p:cNvSpPr/>
          <p:nvPr/>
        </p:nvSpPr>
        <p:spPr>
          <a:xfrm rot="21391081">
            <a:off x="3245888" y="1182260"/>
            <a:ext cx="635130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Brush Script MT" panose="03060802040406070304" pitchFamily="66" charset="0"/>
              </a:rPr>
              <a:t>Jelenlét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360CC822-5A43-9434-F62F-6188F3DED8B9}"/>
              </a:ext>
            </a:extLst>
          </p:cNvPr>
          <p:cNvSpPr/>
          <p:nvPr/>
        </p:nvSpPr>
        <p:spPr>
          <a:xfrm>
            <a:off x="5032071" y="5783929"/>
            <a:ext cx="754399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400" b="1" dirty="0">
                <a:ln w="222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Mentorálás</a:t>
            </a:r>
          </a:p>
        </p:txBody>
      </p:sp>
    </p:spTree>
    <p:extLst>
      <p:ext uri="{BB962C8B-B14F-4D97-AF65-F5344CB8AC3E}">
        <p14:creationId xmlns:p14="http://schemas.microsoft.com/office/powerpoint/2010/main" val="126795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9C42EF-FAED-5464-CF54-5C1E8DF4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motiváljunk?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AF50A8-ED66-5FFC-A9A3-A7D95FC34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Érdekes feladatok – nagyon szeretnek 2-3 fős csapatokban dolgozni.</a:t>
            </a:r>
          </a:p>
          <a:p>
            <a:r>
              <a:rPr lang="hu-HU" dirty="0"/>
              <a:t>Figyeljünk rájuk, kérjünk visszajelzéseket. Ami egyszer bejött, máskor is kipróbálhatjuk, ami nem jött be, azt vessük el.</a:t>
            </a:r>
          </a:p>
          <a:p>
            <a:r>
              <a:rPr lang="hu-HU" dirty="0"/>
              <a:t>Változatos munkaformák</a:t>
            </a:r>
            <a:endParaRPr lang="hu-HU" b="1" dirty="0"/>
          </a:p>
          <a:p>
            <a:r>
              <a:rPr lang="hu-HU" dirty="0"/>
              <a:t>Pontgyűjtés</a:t>
            </a:r>
          </a:p>
          <a:p>
            <a:r>
              <a:rPr lang="hu-HU" dirty="0"/>
              <a:t>Pontot lehet kapni  a legjobb AI-</a:t>
            </a:r>
            <a:r>
              <a:rPr lang="hu-HU" dirty="0" err="1"/>
              <a:t>promptokért</a:t>
            </a:r>
            <a:r>
              <a:rPr lang="hu-HU" dirty="0"/>
              <a:t> („Kreatív kérdező” díj).</a:t>
            </a:r>
          </a:p>
          <a:p>
            <a:r>
              <a:rPr lang="hu-HU" dirty="0"/>
              <a:t>Pozitív visszacsatolás – azt emeljük ki, ami jó volt.</a:t>
            </a:r>
          </a:p>
          <a:p>
            <a:r>
              <a:rPr lang="hu-HU" dirty="0"/>
              <a:t>Ami nem volt jó, ott mutassuk meg, hogy lehet javítani. </a:t>
            </a:r>
          </a:p>
          <a:p>
            <a:r>
              <a:rPr lang="hu-HU" dirty="0"/>
              <a:t>Jelen kell lenni – kis létszámú csoportok!</a:t>
            </a:r>
          </a:p>
          <a:p>
            <a:r>
              <a:rPr lang="hu-HU" dirty="0"/>
              <a:t>Hagyjunk időt – a tananyag lexikális része nem fontos. Sokkal fontosabb, </a:t>
            </a:r>
            <a:r>
              <a:rPr lang="hu-HU" dirty="0" err="1"/>
              <a:t>hoyg</a:t>
            </a:r>
            <a:r>
              <a:rPr lang="hu-HU" dirty="0"/>
              <a:t> ezeket a készségeket elsajátítsák. </a:t>
            </a:r>
          </a:p>
        </p:txBody>
      </p:sp>
    </p:spTree>
    <p:extLst>
      <p:ext uri="{BB962C8B-B14F-4D97-AF65-F5344CB8AC3E}">
        <p14:creationId xmlns:p14="http://schemas.microsoft.com/office/powerpoint/2010/main" val="1751626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396F2726-A0F9-81A7-8739-5644B37E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5547571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Köszönöm a figyelmet!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Nagyon örülnék órai tapasztalatoknak,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jó gyakorlatoknak!</a:t>
            </a:r>
          </a:p>
        </p:txBody>
      </p:sp>
    </p:spTree>
    <p:extLst>
      <p:ext uri="{BB962C8B-B14F-4D97-AF65-F5344CB8AC3E}">
        <p14:creationId xmlns:p14="http://schemas.microsoft.com/office/powerpoint/2010/main" val="35523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"/>
    </mc:Choice>
    <mc:Fallback xmlns="">
      <p:transition spd="slow" advTm="30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8972C-0B2A-3FFA-F159-394C3BA6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MI </a:t>
            </a:r>
            <a:r>
              <a:rPr lang="hu-HU" dirty="0">
                <a:solidFill>
                  <a:srgbClr val="C00000"/>
                </a:solidFill>
              </a:rPr>
              <a:t>eszköz</a:t>
            </a:r>
            <a:r>
              <a:rPr lang="hu-HU" dirty="0"/>
              <a:t> legyen a </a:t>
            </a:r>
            <a:r>
              <a:rPr lang="hu-HU" dirty="0">
                <a:solidFill>
                  <a:srgbClr val="C00000"/>
                </a:solidFill>
              </a:rPr>
              <a:t>tudás</a:t>
            </a:r>
            <a:r>
              <a:rPr lang="hu-HU" dirty="0"/>
              <a:t> megszerzésének útján, ne egy puska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243460-0E5F-E177-E211-8D9FFA895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megúszásra játszanak</a:t>
            </a:r>
          </a:p>
        </p:txBody>
      </p:sp>
    </p:spTree>
    <p:extLst>
      <p:ext uri="{BB962C8B-B14F-4D97-AF65-F5344CB8AC3E}">
        <p14:creationId xmlns:p14="http://schemas.microsoft.com/office/powerpoint/2010/main" val="206691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0A6E7-DD28-4461-0833-9C68B65B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Többnyire nem jól használják. Miért?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5A7D16-E6EA-06DE-59F7-4EF28468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Megúszásra játszik, túl akar lenni a feladaton</a:t>
            </a:r>
          </a:p>
          <a:p>
            <a:r>
              <a:rPr lang="hu-HU" sz="3200" dirty="0"/>
              <a:t>Nem akar gondolkodni</a:t>
            </a:r>
          </a:p>
          <a:p>
            <a:r>
              <a:rPr lang="hu-HU" sz="3200" dirty="0"/>
              <a:t>Nem tud gondolkodni, mert nincs meg hozzá az eszköztára, szakmai tudása</a:t>
            </a:r>
          </a:p>
          <a:p>
            <a:r>
              <a:rPr lang="hu-HU" sz="3200" dirty="0"/>
              <a:t>Enyhíti a szorongását – megfelelési kényszer</a:t>
            </a:r>
          </a:p>
          <a:p>
            <a:r>
              <a:rPr lang="hu-HU" sz="3200" dirty="0"/>
              <a:t>Nem motivált a feladat elkészítésében</a:t>
            </a:r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257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ED77DA-EEC0-541D-DD91-76C4F428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baj ez?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26D531-D325-E519-AE2B-9D50F772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04162" cy="4023360"/>
          </a:xfrm>
        </p:spPr>
        <p:txBody>
          <a:bodyPr/>
          <a:lstStyle/>
          <a:p>
            <a:r>
              <a:rPr lang="hu-HU" dirty="0"/>
              <a:t>Gyors választ kap, látszólag minden kész, de: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dirty="0"/>
              <a:t>Nem lesz övé a tudás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hu-HU" dirty="0"/>
              <a:t>Legközelebb is nulláról kell kezdeni, pedig már építkezni akarunk.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906B44A-5294-519F-E7BC-84396C39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191" y="667827"/>
            <a:ext cx="6472030" cy="57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8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3D3CA2-A27F-C56B-1BC2-34A5324B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781609" cy="1842674"/>
          </a:xfrm>
        </p:spPr>
        <p:txBody>
          <a:bodyPr>
            <a:normAutofit fontScale="90000"/>
          </a:bodyPr>
          <a:lstStyle/>
          <a:p>
            <a:r>
              <a:rPr lang="hu-HU" dirty="0"/>
              <a:t>A tanulás fáradtságos folyamat. </a:t>
            </a:r>
            <a:br>
              <a:rPr lang="hu-HU" dirty="0"/>
            </a:br>
            <a:r>
              <a:rPr lang="hu-HU" dirty="0"/>
              <a:t>Az AI-</a:t>
            </a:r>
            <a:r>
              <a:rPr lang="hu-HU" dirty="0" err="1"/>
              <a:t>val</a:t>
            </a:r>
            <a:r>
              <a:rPr lang="hu-HU" dirty="0"/>
              <a:t> is.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DE115-1DD3-4CBF-4857-2B62FC57B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27434"/>
            <a:ext cx="6464493" cy="3581926"/>
          </a:xfrm>
        </p:spPr>
        <p:txBody>
          <a:bodyPr/>
          <a:lstStyle/>
          <a:p>
            <a:r>
              <a:rPr lang="hu-HU" dirty="0"/>
              <a:t>Meg kell értetni a diákokkal, hogy ez ilyen. Nem megy másképp.</a:t>
            </a:r>
          </a:p>
          <a:p>
            <a:r>
              <a:rPr lang="hu-HU" dirty="0"/>
              <a:t> </a:t>
            </a:r>
          </a:p>
          <a:p>
            <a:r>
              <a:rPr lang="hu-HU" sz="3600" dirty="0">
                <a:solidFill>
                  <a:srgbClr val="C00000"/>
                </a:solidFill>
              </a:rPr>
              <a:t>Kutatási vágy</a:t>
            </a:r>
          </a:p>
          <a:p>
            <a:r>
              <a:rPr lang="hu-HU" sz="3600" dirty="0">
                <a:solidFill>
                  <a:srgbClr val="C00000"/>
                </a:solidFill>
              </a:rPr>
              <a:t>Kíváncsiság</a:t>
            </a:r>
          </a:p>
          <a:p>
            <a:r>
              <a:rPr lang="hu-HU" sz="3600" dirty="0">
                <a:solidFill>
                  <a:srgbClr val="C00000"/>
                </a:solidFill>
              </a:rPr>
              <a:t>Motiváció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EA0FC9-8D83-ECA5-8E85-54ED02B02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0"/>
            <a:ext cx="4386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C9E202E-C72E-C5C5-8353-6311A8773F28}"/>
              </a:ext>
            </a:extLst>
          </p:cNvPr>
          <p:cNvSpPr txBox="1"/>
          <p:nvPr/>
        </p:nvSpPr>
        <p:spPr>
          <a:xfrm>
            <a:off x="8875985" y="921778"/>
            <a:ext cx="2736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TUDÁSHOZ</a:t>
            </a:r>
          </a:p>
        </p:txBody>
      </p:sp>
    </p:spTree>
    <p:extLst>
      <p:ext uri="{BB962C8B-B14F-4D97-AF65-F5344CB8AC3E}">
        <p14:creationId xmlns:p14="http://schemas.microsoft.com/office/powerpoint/2010/main" val="28074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AE09AE-5CEF-FA96-CB62-BC3105E2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AI használata </a:t>
            </a:r>
            <a:r>
              <a:rPr lang="hu-HU" b="1" dirty="0"/>
              <a:t>nem informatikai, hanem kommunikációs készség</a:t>
            </a:r>
            <a:r>
              <a:rPr lang="hu-HU" dirty="0"/>
              <a:t> is.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E16CE1-AA6C-4AC5-70AF-5B96B3F3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dirty="0"/>
              <a:t>Kérdezz!</a:t>
            </a:r>
          </a:p>
          <a:p>
            <a:pPr lvl="1"/>
            <a:r>
              <a:rPr lang="hu-HU" dirty="0"/>
              <a:t>Kérdezz jól!</a:t>
            </a:r>
          </a:p>
          <a:p>
            <a:pPr lvl="1"/>
            <a:r>
              <a:rPr lang="hu-HU" dirty="0"/>
              <a:t>Magyaráztasd el. </a:t>
            </a:r>
          </a:p>
          <a:p>
            <a:pPr lvl="1"/>
            <a:r>
              <a:rPr lang="hu-HU" dirty="0"/>
              <a:t>Olvasd el a magyarázatot! </a:t>
            </a:r>
          </a:p>
          <a:p>
            <a:pPr lvl="1"/>
            <a:r>
              <a:rPr lang="hu-HU" dirty="0"/>
              <a:t>Generáltass magadnak kérdéseket, hogy ellenőriztesd a tudásod! - tudatosság</a:t>
            </a:r>
          </a:p>
          <a:p>
            <a:pPr lvl="1"/>
            <a:r>
              <a:rPr lang="hu-HU" dirty="0"/>
              <a:t>Kérj tőle hasonló feladatot és próbáld meg önállóan elkészíteni. </a:t>
            </a:r>
          </a:p>
          <a:p>
            <a:pPr lvl="1"/>
            <a:r>
              <a:rPr lang="hu-HU" dirty="0"/>
              <a:t>Ellenőriztesd le az AI-</a:t>
            </a:r>
            <a:r>
              <a:rPr lang="hu-HU" dirty="0" err="1"/>
              <a:t>val</a:t>
            </a:r>
            <a:r>
              <a:rPr lang="hu-HU" dirty="0"/>
              <a:t>. Javítsa ki a hibádat. 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Problémák</a:t>
            </a:r>
          </a:p>
          <a:p>
            <a:pPr lvl="1"/>
            <a:r>
              <a:rPr lang="hu-HU" dirty="0"/>
              <a:t>Az AI mellébeszél- (</a:t>
            </a:r>
            <a:r>
              <a:rPr lang="hu-HU" dirty="0" err="1"/>
              <a:t>het</a:t>
            </a:r>
            <a:r>
              <a:rPr lang="hu-HU" dirty="0"/>
              <a:t>) (</a:t>
            </a:r>
            <a:r>
              <a:rPr lang="hu-HU" dirty="0" err="1"/>
              <a:t>notebook_lm</a:t>
            </a:r>
            <a:r>
              <a:rPr lang="hu-HU" dirty="0"/>
              <a:t>, forráshivatkozás kérése) hosszadalmas, sokat kell beletenni</a:t>
            </a:r>
          </a:p>
          <a:p>
            <a:pPr lvl="1"/>
            <a:r>
              <a:rPr lang="hu-HU" dirty="0"/>
              <a:t>Ha sokat erősködsz, meg tudod győzni, hogy rossz, amit mond, akkor is, ha jó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25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6CB63E-1C64-1387-AA08-A77898A5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Mutassuk meg az órán…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F1CED7-48B3-5414-C527-6F48E04B67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9" y="2866520"/>
            <a:ext cx="102955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hu-HU" altLang="hu-HU" sz="3600" dirty="0"/>
              <a:t>Hogyan tegyenek világos, pontos kérdéseket (</a:t>
            </a:r>
            <a:r>
              <a:rPr lang="hu-HU" altLang="hu-HU" sz="3600" dirty="0" err="1"/>
              <a:t>promptokat</a:t>
            </a:r>
            <a:r>
              <a:rPr lang="hu-HU" altLang="hu-HU" sz="3600" dirty="0"/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hu-HU" altLang="hu-HU" sz="3600" dirty="0"/>
              <a:t>Hogyan kérjenek példát, magyarázatot, egyszerűsítést, ellenpéldát,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hu-HU" altLang="hu-HU" sz="3600" dirty="0"/>
              <a:t>Hogyan értékeljék a választ (nem mindent kell elhinni).</a:t>
            </a:r>
          </a:p>
        </p:txBody>
      </p:sp>
    </p:spTree>
    <p:extLst>
      <p:ext uri="{BB962C8B-B14F-4D97-AF65-F5344CB8AC3E}">
        <p14:creationId xmlns:p14="http://schemas.microsoft.com/office/powerpoint/2010/main" val="1917420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</TotalTime>
  <Words>2314</Words>
  <Application>Microsoft Office PowerPoint</Application>
  <PresentationFormat>Szélesvásznú</PresentationFormat>
  <Paragraphs>273</Paragraphs>
  <Slides>39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6" baseType="lpstr">
      <vt:lpstr>Aptos</vt:lpstr>
      <vt:lpstr>Arial</vt:lpstr>
      <vt:lpstr>Brush Script MT</vt:lpstr>
      <vt:lpstr>Tw Cen MT</vt:lpstr>
      <vt:lpstr>Tw Cen MT Condensed</vt:lpstr>
      <vt:lpstr>Wingdings 3</vt:lpstr>
      <vt:lpstr>Integrál</vt:lpstr>
      <vt:lpstr>MI használata az oktatásban</vt:lpstr>
      <vt:lpstr>MI vagy nem MI? – ez itt a kérdés!</vt:lpstr>
      <vt:lpstr>Tapasztalatok - Hogy használják a diákok? </vt:lpstr>
      <vt:lpstr>Az MI eszköz legyen a tudás megszerzésének útján, ne egy puska</vt:lpstr>
      <vt:lpstr>Többnyire nem jól használják. Miért? </vt:lpstr>
      <vt:lpstr>Miért baj ez? </vt:lpstr>
      <vt:lpstr>A tanulás fáradtságos folyamat.  Az AI-val is.</vt:lpstr>
      <vt:lpstr>Az AI használata nem informatikai, hanem kommunikációs készség is.</vt:lpstr>
      <vt:lpstr>Mutassuk meg az órán…</vt:lpstr>
      <vt:lpstr>Mutassuk meg az órán, hogy lehet az AI-val: </vt:lpstr>
      <vt:lpstr>Órai tapasztalataim</vt:lpstr>
      <vt:lpstr>mi az a HTML lista, milyen fajtái vannak? Hogy  kérdezzünk az AI-tól ? </vt:lpstr>
      <vt:lpstr>Mi az ID a HTML-ben, mire és hogy használjuk? </vt:lpstr>
      <vt:lpstr>Hogy fogalmaznád meg? </vt:lpstr>
      <vt:lpstr>Hogy fogalmaznád meg? </vt:lpstr>
      <vt:lpstr>Kód értelmezése példa</vt:lpstr>
      <vt:lpstr>Első javítás után</vt:lpstr>
      <vt:lpstr>Második javítás után – break kiküszöbölése</vt:lpstr>
      <vt:lpstr>Addig kell kérdezni, amíg minden sor érthetővé válik</vt:lpstr>
      <vt:lpstr>Problémamegoldás, hibakeresés Megírt kódrészlet nem működik. Miért? </vt:lpstr>
      <vt:lpstr>Mit csinál egy adott kódrészlet?  - az AI magyaráz</vt:lpstr>
      <vt:lpstr>Mit csinál a kód? </vt:lpstr>
      <vt:lpstr>MVC modell</vt:lpstr>
      <vt:lpstr>Angol tanulás – társalkodó partner</vt:lpstr>
      <vt:lpstr>Angol tanulás – társalkodó partner</vt:lpstr>
      <vt:lpstr>Az Ai-ember párbeszédben őrizzük meg az irányító szerepet</vt:lpstr>
      <vt:lpstr>Angol tanulás Ai-val – Mi kell ehhez? </vt:lpstr>
      <vt:lpstr>Blogírás - esszék</vt:lpstr>
      <vt:lpstr>Hogy épül fel egy HTML táblázat? Milyen részei vannak? </vt:lpstr>
      <vt:lpstr>Hogy bontaná szét az AI metódusokra az alábbi kódot? Miért így? </vt:lpstr>
      <vt:lpstr>Hódok – információ és kutatás</vt:lpstr>
      <vt:lpstr> Kutatómunka és elemzés Holt költők társasága Film és szakirodalom alapján összehasonlító elemzés készítése </vt:lpstr>
      <vt:lpstr> Kutatómunka és elemzés Fenntarthatósági témahét – 9. osztály IKT projektmunka </vt:lpstr>
      <vt:lpstr>PowerPoint-bemutató</vt:lpstr>
      <vt:lpstr>Kritikus gondolkodás fejlesztése </vt:lpstr>
      <vt:lpstr>Mi kell ahhoz, hogy hatékonyan tudjuk használni az AI-t? </vt:lpstr>
      <vt:lpstr>Mi a tanár feladata? </vt:lpstr>
      <vt:lpstr>Hogy motiváljunk?</vt:lpstr>
      <vt:lpstr>Köszönöm a figyelmet!   Nagyon örülnék órai tapasztalatoknak,   jó gyakorlatoknak!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14</cp:revision>
  <dcterms:created xsi:type="dcterms:W3CDTF">2025-10-09T20:07:37Z</dcterms:created>
  <dcterms:modified xsi:type="dcterms:W3CDTF">2025-10-12T22:25:31Z</dcterms:modified>
</cp:coreProperties>
</file>